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6858000" cy="9144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137" userDrawn="1">
          <p15:clr>
            <a:srgbClr val="A4A3A4"/>
          </p15:clr>
        </p15:guide>
        <p15:guide id="2" orient="horz" pos="40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5B8B"/>
    <a:srgbClr val="F17B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172" autoAdjust="0"/>
    <p:restoredTop sz="94598" autoAdjust="0"/>
  </p:normalViewPr>
  <p:slideViewPr>
    <p:cSldViewPr snapToGrid="0">
      <p:cViewPr varScale="1">
        <p:scale>
          <a:sx n="76" d="100"/>
          <a:sy n="76" d="100"/>
        </p:scale>
        <p:origin x="2886" y="102"/>
      </p:cViewPr>
      <p:guideLst>
        <p:guide pos="2137"/>
        <p:guide orient="horz" pos="4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8562588646592555E-2"/>
          <c:y val="6.1567771548013288E-2"/>
          <c:w val="0.51850837438053154"/>
          <c:h val="0.7308666646347415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ED7D31"/>
            </a:solidFill>
          </c:spPr>
          <c:dPt>
            <c:idx val="0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4C1-4D0B-8799-E01202E21662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4C1-4D0B-8799-E01202E21662}"/>
              </c:ext>
            </c:extLst>
          </c:dPt>
          <c:dPt>
            <c:idx val="2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4C1-4D0B-8799-E01202E21662}"/>
              </c:ext>
            </c:extLst>
          </c:dPt>
          <c:dPt>
            <c:idx val="3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4C1-4D0B-8799-E01202E21662}"/>
              </c:ext>
            </c:extLst>
          </c:dPt>
          <c:dPt>
            <c:idx val="4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4C1-4D0B-8799-E01202E21662}"/>
              </c:ext>
            </c:extLst>
          </c:dPt>
          <c:dPt>
            <c:idx val="5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4C1-4D0B-8799-E01202E21662}"/>
              </c:ext>
            </c:extLst>
          </c:dPt>
          <c:dPt>
            <c:idx val="6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4C1-4D0B-8799-E01202E21662}"/>
              </c:ext>
            </c:extLst>
          </c:dPt>
          <c:dPt>
            <c:idx val="7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34C1-4D0B-8799-E01202E21662}"/>
              </c:ext>
            </c:extLst>
          </c:dPt>
          <c:dPt>
            <c:idx val="8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34C1-4D0B-8799-E01202E21662}"/>
              </c:ext>
            </c:extLst>
          </c:dPt>
          <c:dPt>
            <c:idx val="9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34C1-4D0B-8799-E01202E21662}"/>
              </c:ext>
            </c:extLst>
          </c:dPt>
          <c:dPt>
            <c:idx val="10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34C1-4D0B-8799-E01202E21662}"/>
              </c:ext>
            </c:extLst>
          </c:dPt>
          <c:cat>
            <c:multiLvlStrRef>
              <c:f>Sheet1!$A$2:$B$3</c:f>
              <c:multiLvlStrCache>
                <c:ptCount val="2"/>
                <c:lvl>
                  <c:pt idx="0">
                    <c:v>2.6%</c:v>
                  </c:pt>
                  <c:pt idx="1">
                    <c:v>97.4%</c:v>
                  </c:pt>
                </c:lvl>
                <c:lvl>
                  <c:pt idx="0">
                    <c:v>Cash</c:v>
                  </c:pt>
                  <c:pt idx="1">
                    <c:v>Equity</c:v>
                  </c:pt>
                </c:lvl>
              </c:multiLvlStrCache>
            </c:multiLvlStrRef>
          </c:cat>
          <c:val>
            <c:numRef>
              <c:f>Sheet1!$B$2:$B$3</c:f>
              <c:numCache>
                <c:formatCode>0.0%</c:formatCode>
                <c:ptCount val="2"/>
                <c:pt idx="0">
                  <c:v>2.5999999999999999E-2</c:v>
                </c:pt>
                <c:pt idx="1">
                  <c:v>0.97399999999999998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34C1-4D0B-8799-E01202E216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4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5113596123147235"/>
          <c:y val="0.18210730949708526"/>
          <c:w val="0.32095675609895774"/>
          <c:h val="0.23896775947188889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Barrantagh Small Cap Equity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lumMod val="40000"/>
                    <a:lumOff val="60000"/>
                  </a:schemeClr>
                </a:gs>
                <a:gs pos="46000">
                  <a:schemeClr val="accent1">
                    <a:lumMod val="95000"/>
                    <a:lumOff val="5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  <a:effectLst/>
          </c:spPr>
          <c:cat>
            <c:numRef>
              <c:f>Sheet1!$A$2:$A$363</c:f>
              <c:numCache>
                <c:formatCode>d\-mmm\-yy</c:formatCode>
                <c:ptCount val="362"/>
                <c:pt idx="0">
                  <c:v>39478</c:v>
                </c:pt>
                <c:pt idx="1">
                  <c:v>39507</c:v>
                </c:pt>
                <c:pt idx="2">
                  <c:v>39538</c:v>
                </c:pt>
                <c:pt idx="3">
                  <c:v>39568</c:v>
                </c:pt>
                <c:pt idx="4">
                  <c:v>39598</c:v>
                </c:pt>
                <c:pt idx="5">
                  <c:v>39629</c:v>
                </c:pt>
                <c:pt idx="6">
                  <c:v>39660</c:v>
                </c:pt>
                <c:pt idx="7">
                  <c:v>39689</c:v>
                </c:pt>
                <c:pt idx="8">
                  <c:v>39721</c:v>
                </c:pt>
                <c:pt idx="9">
                  <c:v>39752</c:v>
                </c:pt>
                <c:pt idx="10">
                  <c:v>39780</c:v>
                </c:pt>
                <c:pt idx="11">
                  <c:v>39813</c:v>
                </c:pt>
                <c:pt idx="12">
                  <c:v>39843</c:v>
                </c:pt>
                <c:pt idx="13">
                  <c:v>39871</c:v>
                </c:pt>
                <c:pt idx="14">
                  <c:v>39903</c:v>
                </c:pt>
                <c:pt idx="15">
                  <c:v>39933</c:v>
                </c:pt>
                <c:pt idx="16">
                  <c:v>39962</c:v>
                </c:pt>
                <c:pt idx="17">
                  <c:v>39994</c:v>
                </c:pt>
                <c:pt idx="18">
                  <c:v>40025</c:v>
                </c:pt>
                <c:pt idx="19">
                  <c:v>40056</c:v>
                </c:pt>
                <c:pt idx="20">
                  <c:v>40086</c:v>
                </c:pt>
                <c:pt idx="21">
                  <c:v>40116</c:v>
                </c:pt>
                <c:pt idx="22">
                  <c:v>40147</c:v>
                </c:pt>
                <c:pt idx="23">
                  <c:v>40178</c:v>
                </c:pt>
                <c:pt idx="24">
                  <c:v>40207</c:v>
                </c:pt>
                <c:pt idx="25">
                  <c:v>40235</c:v>
                </c:pt>
                <c:pt idx="26">
                  <c:v>40268</c:v>
                </c:pt>
                <c:pt idx="27">
                  <c:v>40298</c:v>
                </c:pt>
                <c:pt idx="28">
                  <c:v>40329</c:v>
                </c:pt>
                <c:pt idx="29">
                  <c:v>40359</c:v>
                </c:pt>
                <c:pt idx="30">
                  <c:v>40389</c:v>
                </c:pt>
                <c:pt idx="31">
                  <c:v>40421</c:v>
                </c:pt>
                <c:pt idx="32">
                  <c:v>40451</c:v>
                </c:pt>
                <c:pt idx="33">
                  <c:v>40480</c:v>
                </c:pt>
                <c:pt idx="34">
                  <c:v>40512</c:v>
                </c:pt>
                <c:pt idx="35">
                  <c:v>40543</c:v>
                </c:pt>
                <c:pt idx="36">
                  <c:v>40574</c:v>
                </c:pt>
                <c:pt idx="37">
                  <c:v>40602</c:v>
                </c:pt>
                <c:pt idx="38">
                  <c:v>40633</c:v>
                </c:pt>
                <c:pt idx="39">
                  <c:v>40662</c:v>
                </c:pt>
                <c:pt idx="40">
                  <c:v>40694</c:v>
                </c:pt>
                <c:pt idx="41">
                  <c:v>40724</c:v>
                </c:pt>
                <c:pt idx="42">
                  <c:v>40753</c:v>
                </c:pt>
                <c:pt idx="43">
                  <c:v>40786</c:v>
                </c:pt>
                <c:pt idx="44">
                  <c:v>40816</c:v>
                </c:pt>
                <c:pt idx="45">
                  <c:v>40847</c:v>
                </c:pt>
                <c:pt idx="46">
                  <c:v>40877</c:v>
                </c:pt>
                <c:pt idx="47">
                  <c:v>40908</c:v>
                </c:pt>
                <c:pt idx="48">
                  <c:v>40939</c:v>
                </c:pt>
                <c:pt idx="49">
                  <c:v>40968</c:v>
                </c:pt>
                <c:pt idx="50">
                  <c:v>40999</c:v>
                </c:pt>
                <c:pt idx="51">
                  <c:v>41029</c:v>
                </c:pt>
                <c:pt idx="52">
                  <c:v>41060</c:v>
                </c:pt>
                <c:pt idx="53">
                  <c:v>41090</c:v>
                </c:pt>
                <c:pt idx="54">
                  <c:v>41121</c:v>
                </c:pt>
                <c:pt idx="55">
                  <c:v>41152</c:v>
                </c:pt>
                <c:pt idx="56">
                  <c:v>41182</c:v>
                </c:pt>
                <c:pt idx="57">
                  <c:v>41213</c:v>
                </c:pt>
                <c:pt idx="58">
                  <c:v>41243</c:v>
                </c:pt>
                <c:pt idx="59">
                  <c:v>41274</c:v>
                </c:pt>
                <c:pt idx="60">
                  <c:v>41305</c:v>
                </c:pt>
                <c:pt idx="61">
                  <c:v>41333</c:v>
                </c:pt>
                <c:pt idx="62">
                  <c:v>41364</c:v>
                </c:pt>
                <c:pt idx="63">
                  <c:v>41394</c:v>
                </c:pt>
                <c:pt idx="64">
                  <c:v>41425</c:v>
                </c:pt>
                <c:pt idx="65">
                  <c:v>41455</c:v>
                </c:pt>
                <c:pt idx="66">
                  <c:v>41486</c:v>
                </c:pt>
                <c:pt idx="67">
                  <c:v>41517</c:v>
                </c:pt>
                <c:pt idx="68">
                  <c:v>41547</c:v>
                </c:pt>
                <c:pt idx="69">
                  <c:v>41578</c:v>
                </c:pt>
                <c:pt idx="70">
                  <c:v>41608</c:v>
                </c:pt>
                <c:pt idx="71">
                  <c:v>41639</c:v>
                </c:pt>
                <c:pt idx="72">
                  <c:v>41670</c:v>
                </c:pt>
                <c:pt idx="73">
                  <c:v>41698</c:v>
                </c:pt>
                <c:pt idx="74">
                  <c:v>41729</c:v>
                </c:pt>
                <c:pt idx="75">
                  <c:v>41759</c:v>
                </c:pt>
                <c:pt idx="76">
                  <c:v>41790</c:v>
                </c:pt>
                <c:pt idx="77">
                  <c:v>41820</c:v>
                </c:pt>
                <c:pt idx="78">
                  <c:v>41851</c:v>
                </c:pt>
                <c:pt idx="79">
                  <c:v>41882</c:v>
                </c:pt>
                <c:pt idx="80">
                  <c:v>41912</c:v>
                </c:pt>
                <c:pt idx="81">
                  <c:v>41943</c:v>
                </c:pt>
                <c:pt idx="82">
                  <c:v>41973</c:v>
                </c:pt>
                <c:pt idx="83">
                  <c:v>42004</c:v>
                </c:pt>
                <c:pt idx="84">
                  <c:v>42035</c:v>
                </c:pt>
                <c:pt idx="85">
                  <c:v>42063</c:v>
                </c:pt>
                <c:pt idx="86">
                  <c:v>42094</c:v>
                </c:pt>
                <c:pt idx="87">
                  <c:v>42124</c:v>
                </c:pt>
                <c:pt idx="88">
                  <c:v>42155</c:v>
                </c:pt>
                <c:pt idx="89">
                  <c:v>42185</c:v>
                </c:pt>
                <c:pt idx="90">
                  <c:v>42216</c:v>
                </c:pt>
                <c:pt idx="91">
                  <c:v>42247</c:v>
                </c:pt>
                <c:pt idx="92">
                  <c:v>42277</c:v>
                </c:pt>
                <c:pt idx="93">
                  <c:v>42308</c:v>
                </c:pt>
                <c:pt idx="94">
                  <c:v>42338</c:v>
                </c:pt>
                <c:pt idx="95">
                  <c:v>42369</c:v>
                </c:pt>
                <c:pt idx="96">
                  <c:v>42400</c:v>
                </c:pt>
                <c:pt idx="97">
                  <c:v>42429</c:v>
                </c:pt>
                <c:pt idx="98">
                  <c:v>42460</c:v>
                </c:pt>
                <c:pt idx="99">
                  <c:v>42490</c:v>
                </c:pt>
                <c:pt idx="100">
                  <c:v>42521</c:v>
                </c:pt>
                <c:pt idx="101">
                  <c:v>42551</c:v>
                </c:pt>
                <c:pt idx="102">
                  <c:v>42582</c:v>
                </c:pt>
                <c:pt idx="103">
                  <c:v>42613</c:v>
                </c:pt>
                <c:pt idx="104">
                  <c:v>42643</c:v>
                </c:pt>
                <c:pt idx="105">
                  <c:v>42674</c:v>
                </c:pt>
                <c:pt idx="106">
                  <c:v>42704</c:v>
                </c:pt>
                <c:pt idx="107">
                  <c:v>42735</c:v>
                </c:pt>
                <c:pt idx="108">
                  <c:v>42766</c:v>
                </c:pt>
                <c:pt idx="109">
                  <c:v>42794</c:v>
                </c:pt>
                <c:pt idx="110">
                  <c:v>42825</c:v>
                </c:pt>
                <c:pt idx="111">
                  <c:v>42855</c:v>
                </c:pt>
                <c:pt idx="112">
                  <c:v>42886</c:v>
                </c:pt>
                <c:pt idx="113">
                  <c:v>42916</c:v>
                </c:pt>
                <c:pt idx="114">
                  <c:v>42947</c:v>
                </c:pt>
                <c:pt idx="115">
                  <c:v>42978</c:v>
                </c:pt>
                <c:pt idx="116">
                  <c:v>43008</c:v>
                </c:pt>
                <c:pt idx="117">
                  <c:v>43039</c:v>
                </c:pt>
                <c:pt idx="118">
                  <c:v>43069</c:v>
                </c:pt>
                <c:pt idx="119">
                  <c:v>43100</c:v>
                </c:pt>
                <c:pt idx="120">
                  <c:v>43131</c:v>
                </c:pt>
                <c:pt idx="121">
                  <c:v>43159</c:v>
                </c:pt>
                <c:pt idx="122">
                  <c:v>43190</c:v>
                </c:pt>
                <c:pt idx="123">
                  <c:v>43220</c:v>
                </c:pt>
                <c:pt idx="124">
                  <c:v>43251</c:v>
                </c:pt>
                <c:pt idx="125">
                  <c:v>43281</c:v>
                </c:pt>
                <c:pt idx="126">
                  <c:v>43312</c:v>
                </c:pt>
                <c:pt idx="127">
                  <c:v>43343</c:v>
                </c:pt>
                <c:pt idx="128">
                  <c:v>43373</c:v>
                </c:pt>
                <c:pt idx="129">
                  <c:v>43404</c:v>
                </c:pt>
                <c:pt idx="130">
                  <c:v>43434</c:v>
                </c:pt>
                <c:pt idx="131">
                  <c:v>43465</c:v>
                </c:pt>
                <c:pt idx="132">
                  <c:v>43496</c:v>
                </c:pt>
                <c:pt idx="133">
                  <c:v>43524</c:v>
                </c:pt>
                <c:pt idx="134">
                  <c:v>43555</c:v>
                </c:pt>
                <c:pt idx="135">
                  <c:v>43585</c:v>
                </c:pt>
                <c:pt idx="136">
                  <c:v>43616</c:v>
                </c:pt>
                <c:pt idx="137">
                  <c:v>43646</c:v>
                </c:pt>
                <c:pt idx="138">
                  <c:v>43677</c:v>
                </c:pt>
                <c:pt idx="139">
                  <c:v>43708</c:v>
                </c:pt>
                <c:pt idx="140">
                  <c:v>43738</c:v>
                </c:pt>
                <c:pt idx="141">
                  <c:v>43769</c:v>
                </c:pt>
                <c:pt idx="142">
                  <c:v>43799</c:v>
                </c:pt>
                <c:pt idx="143">
                  <c:v>43830</c:v>
                </c:pt>
                <c:pt idx="144">
                  <c:v>43861</c:v>
                </c:pt>
                <c:pt idx="145">
                  <c:v>43890</c:v>
                </c:pt>
                <c:pt idx="146">
                  <c:v>43921</c:v>
                </c:pt>
                <c:pt idx="147">
                  <c:v>43951</c:v>
                </c:pt>
                <c:pt idx="148">
                  <c:v>43982</c:v>
                </c:pt>
                <c:pt idx="149">
                  <c:v>44012</c:v>
                </c:pt>
                <c:pt idx="150">
                  <c:v>44043</c:v>
                </c:pt>
                <c:pt idx="151">
                  <c:v>44074</c:v>
                </c:pt>
                <c:pt idx="152">
                  <c:v>44104</c:v>
                </c:pt>
                <c:pt idx="153">
                  <c:v>44135</c:v>
                </c:pt>
                <c:pt idx="154">
                  <c:v>44165</c:v>
                </c:pt>
                <c:pt idx="155">
                  <c:v>44196</c:v>
                </c:pt>
                <c:pt idx="156">
                  <c:v>44227</c:v>
                </c:pt>
                <c:pt idx="157">
                  <c:v>44255</c:v>
                </c:pt>
                <c:pt idx="158">
                  <c:v>44286</c:v>
                </c:pt>
                <c:pt idx="159">
                  <c:v>44316</c:v>
                </c:pt>
                <c:pt idx="160">
                  <c:v>44347</c:v>
                </c:pt>
                <c:pt idx="161">
                  <c:v>44377</c:v>
                </c:pt>
                <c:pt idx="162">
                  <c:v>44408</c:v>
                </c:pt>
                <c:pt idx="163">
                  <c:v>44439</c:v>
                </c:pt>
                <c:pt idx="164">
                  <c:v>44469</c:v>
                </c:pt>
                <c:pt idx="165">
                  <c:v>44500</c:v>
                </c:pt>
                <c:pt idx="166">
                  <c:v>44530</c:v>
                </c:pt>
                <c:pt idx="167">
                  <c:v>44561</c:v>
                </c:pt>
                <c:pt idx="168">
                  <c:v>44592</c:v>
                </c:pt>
                <c:pt idx="169">
                  <c:v>44620</c:v>
                </c:pt>
                <c:pt idx="170">
                  <c:v>44651</c:v>
                </c:pt>
                <c:pt idx="171">
                  <c:v>44680</c:v>
                </c:pt>
                <c:pt idx="172">
                  <c:v>44712</c:v>
                </c:pt>
                <c:pt idx="173">
                  <c:v>44742</c:v>
                </c:pt>
                <c:pt idx="174">
                  <c:v>44771</c:v>
                </c:pt>
                <c:pt idx="175">
                  <c:v>44804</c:v>
                </c:pt>
                <c:pt idx="176">
                  <c:v>44834</c:v>
                </c:pt>
                <c:pt idx="177">
                  <c:v>44865</c:v>
                </c:pt>
                <c:pt idx="178">
                  <c:v>44895</c:v>
                </c:pt>
                <c:pt idx="179">
                  <c:v>44925</c:v>
                </c:pt>
                <c:pt idx="180">
                  <c:v>44957</c:v>
                </c:pt>
                <c:pt idx="181">
                  <c:v>44985</c:v>
                </c:pt>
                <c:pt idx="182">
                  <c:v>45016</c:v>
                </c:pt>
                <c:pt idx="183">
                  <c:v>45044</c:v>
                </c:pt>
                <c:pt idx="184">
                  <c:v>45077</c:v>
                </c:pt>
                <c:pt idx="185">
                  <c:v>45107</c:v>
                </c:pt>
                <c:pt idx="186">
                  <c:v>45138</c:v>
                </c:pt>
                <c:pt idx="187">
                  <c:v>45169</c:v>
                </c:pt>
                <c:pt idx="188">
                  <c:v>45199</c:v>
                </c:pt>
                <c:pt idx="189">
                  <c:v>45230</c:v>
                </c:pt>
                <c:pt idx="190">
                  <c:v>45260</c:v>
                </c:pt>
                <c:pt idx="191">
                  <c:v>45291</c:v>
                </c:pt>
                <c:pt idx="192">
                  <c:v>45322</c:v>
                </c:pt>
                <c:pt idx="193">
                  <c:v>45351</c:v>
                </c:pt>
                <c:pt idx="194">
                  <c:v>45379</c:v>
                </c:pt>
                <c:pt idx="195">
                  <c:v>45412</c:v>
                </c:pt>
                <c:pt idx="196">
                  <c:v>45443</c:v>
                </c:pt>
                <c:pt idx="197">
                  <c:v>45471</c:v>
                </c:pt>
                <c:pt idx="198">
                  <c:v>45504</c:v>
                </c:pt>
                <c:pt idx="199">
                  <c:v>45534</c:v>
                </c:pt>
                <c:pt idx="200">
                  <c:v>45565</c:v>
                </c:pt>
                <c:pt idx="201">
                  <c:v>45596</c:v>
                </c:pt>
                <c:pt idx="202">
                  <c:v>45625</c:v>
                </c:pt>
                <c:pt idx="203">
                  <c:v>45657</c:v>
                </c:pt>
                <c:pt idx="204">
                  <c:v>45688</c:v>
                </c:pt>
                <c:pt idx="205">
                  <c:v>45716</c:v>
                </c:pt>
                <c:pt idx="206">
                  <c:v>45747</c:v>
                </c:pt>
                <c:pt idx="207">
                  <c:v>45777</c:v>
                </c:pt>
                <c:pt idx="208">
                  <c:v>45807</c:v>
                </c:pt>
                <c:pt idx="209">
                  <c:v>45838</c:v>
                </c:pt>
                <c:pt idx="210">
                  <c:v>45869</c:v>
                </c:pt>
                <c:pt idx="211">
                  <c:v>45900</c:v>
                </c:pt>
                <c:pt idx="212">
                  <c:v>45930</c:v>
                </c:pt>
                <c:pt idx="213">
                  <c:v>45961</c:v>
                </c:pt>
                <c:pt idx="214">
                  <c:v>45991</c:v>
                </c:pt>
                <c:pt idx="215">
                  <c:v>46022</c:v>
                </c:pt>
                <c:pt idx="216">
                  <c:v>46053</c:v>
                </c:pt>
                <c:pt idx="217">
                  <c:v>46081</c:v>
                </c:pt>
                <c:pt idx="218">
                  <c:v>46112</c:v>
                </c:pt>
                <c:pt idx="219">
                  <c:v>46142</c:v>
                </c:pt>
                <c:pt idx="220">
                  <c:v>46173</c:v>
                </c:pt>
                <c:pt idx="221">
                  <c:v>46203</c:v>
                </c:pt>
              </c:numCache>
            </c:numRef>
          </c:cat>
          <c:val>
            <c:numRef>
              <c:f>Sheet1!$B$2:$B$363</c:f>
              <c:numCache>
                <c:formatCode>0.00000</c:formatCode>
                <c:ptCount val="362"/>
                <c:pt idx="0">
                  <c:v>100.24850393387197</c:v>
                </c:pt>
                <c:pt idx="1">
                  <c:v>100.98624762718931</c:v>
                </c:pt>
                <c:pt idx="2">
                  <c:v>99.86175970727308</c:v>
                </c:pt>
                <c:pt idx="3">
                  <c:v>100.51823610143563</c:v>
                </c:pt>
                <c:pt idx="4">
                  <c:v>101.65669173418372</c:v>
                </c:pt>
                <c:pt idx="5">
                  <c:v>101.04569364266018</c:v>
                </c:pt>
                <c:pt idx="6">
                  <c:v>95.66273911079054</c:v>
                </c:pt>
                <c:pt idx="7">
                  <c:v>101.5146249226257</c:v>
                </c:pt>
                <c:pt idx="8">
                  <c:v>92.429937797677468</c:v>
                </c:pt>
                <c:pt idx="9">
                  <c:v>82.606974915656508</c:v>
                </c:pt>
                <c:pt idx="10">
                  <c:v>74.069867275157478</c:v>
                </c:pt>
                <c:pt idx="11">
                  <c:v>77.051561964782636</c:v>
                </c:pt>
                <c:pt idx="12">
                  <c:v>78.362087023244939</c:v>
                </c:pt>
                <c:pt idx="13">
                  <c:v>75.215138310854186</c:v>
                </c:pt>
                <c:pt idx="14">
                  <c:v>77.55219781612692</c:v>
                </c:pt>
                <c:pt idx="15">
                  <c:v>82.063262875714074</c:v>
                </c:pt>
                <c:pt idx="16">
                  <c:v>87.663743295132264</c:v>
                </c:pt>
                <c:pt idx="17">
                  <c:v>87.668881915835271</c:v>
                </c:pt>
                <c:pt idx="18">
                  <c:v>91.889623231041028</c:v>
                </c:pt>
                <c:pt idx="19">
                  <c:v>93.929169102243264</c:v>
                </c:pt>
                <c:pt idx="20">
                  <c:v>97.501412411820766</c:v>
                </c:pt>
                <c:pt idx="21">
                  <c:v>101.34048755273453</c:v>
                </c:pt>
                <c:pt idx="22">
                  <c:v>102.16730322242171</c:v>
                </c:pt>
                <c:pt idx="23">
                  <c:v>110.77423550251044</c:v>
                </c:pt>
                <c:pt idx="24">
                  <c:v>112.88080418334181</c:v>
                </c:pt>
                <c:pt idx="25">
                  <c:v>116.22329969203395</c:v>
                </c:pt>
                <c:pt idx="26">
                  <c:v>118.57399540424331</c:v>
                </c:pt>
                <c:pt idx="27">
                  <c:v>119.62698431376333</c:v>
                </c:pt>
                <c:pt idx="28">
                  <c:v>114.54894590771522</c:v>
                </c:pt>
                <c:pt idx="29">
                  <c:v>116.34528032354388</c:v>
                </c:pt>
                <c:pt idx="30">
                  <c:v>120.08224644636286</c:v>
                </c:pt>
                <c:pt idx="31">
                  <c:v>124.96134194748502</c:v>
                </c:pt>
                <c:pt idx="32">
                  <c:v>129.91605915570281</c:v>
                </c:pt>
                <c:pt idx="33">
                  <c:v>137.74350171983389</c:v>
                </c:pt>
                <c:pt idx="34">
                  <c:v>142.55212736487329</c:v>
                </c:pt>
                <c:pt idx="35">
                  <c:v>149.55286233976221</c:v>
                </c:pt>
                <c:pt idx="36">
                  <c:v>154.92928774087665</c:v>
                </c:pt>
                <c:pt idx="37">
                  <c:v>155.96576467586311</c:v>
                </c:pt>
                <c:pt idx="38">
                  <c:v>158.75443254826752</c:v>
                </c:pt>
                <c:pt idx="39">
                  <c:v>161.72472798124559</c:v>
                </c:pt>
                <c:pt idx="40">
                  <c:v>163.2352369405904</c:v>
                </c:pt>
                <c:pt idx="41">
                  <c:v>160.22681152377532</c:v>
                </c:pt>
                <c:pt idx="42">
                  <c:v>159.17732590829459</c:v>
                </c:pt>
                <c:pt idx="43">
                  <c:v>157.05390038067793</c:v>
                </c:pt>
                <c:pt idx="44">
                  <c:v>149.91580060837612</c:v>
                </c:pt>
                <c:pt idx="45">
                  <c:v>156.87339291461086</c:v>
                </c:pt>
                <c:pt idx="46">
                  <c:v>164.44410285666999</c:v>
                </c:pt>
                <c:pt idx="47">
                  <c:v>172.89324086144569</c:v>
                </c:pt>
                <c:pt idx="48">
                  <c:v>177.92962096773962</c:v>
                </c:pt>
                <c:pt idx="49">
                  <c:v>185.6926903305621</c:v>
                </c:pt>
                <c:pt idx="50">
                  <c:v>185.4624313945522</c:v>
                </c:pt>
                <c:pt idx="51">
                  <c:v>190.06189969313709</c:v>
                </c:pt>
                <c:pt idx="52">
                  <c:v>191.24408470922839</c:v>
                </c:pt>
                <c:pt idx="53">
                  <c:v>190.20562932925728</c:v>
                </c:pt>
                <c:pt idx="54">
                  <c:v>193.62933065718391</c:v>
                </c:pt>
                <c:pt idx="55">
                  <c:v>198.47974539014638</c:v>
                </c:pt>
                <c:pt idx="56">
                  <c:v>203.05073392648146</c:v>
                </c:pt>
                <c:pt idx="57">
                  <c:v>203.89136396493709</c:v>
                </c:pt>
                <c:pt idx="58">
                  <c:v>203.76495131927882</c:v>
                </c:pt>
                <c:pt idx="59">
                  <c:v>204.85916910786338</c:v>
                </c:pt>
                <c:pt idx="60">
                  <c:v>213.0529212946706</c:v>
                </c:pt>
                <c:pt idx="61">
                  <c:v>212.49472264087856</c:v>
                </c:pt>
                <c:pt idx="62">
                  <c:v>219.54742248532932</c:v>
                </c:pt>
                <c:pt idx="63">
                  <c:v>225.05564776806372</c:v>
                </c:pt>
                <c:pt idx="64">
                  <c:v>235.98502519062419</c:v>
                </c:pt>
                <c:pt idx="65">
                  <c:v>231.20798032569039</c:v>
                </c:pt>
                <c:pt idx="66">
                  <c:v>233.760516428486</c:v>
                </c:pt>
                <c:pt idx="67">
                  <c:v>235.83280340662449</c:v>
                </c:pt>
                <c:pt idx="68">
                  <c:v>242.34178878064733</c:v>
                </c:pt>
                <c:pt idx="69">
                  <c:v>251.55247314683336</c:v>
                </c:pt>
                <c:pt idx="70">
                  <c:v>259.07213122661165</c:v>
                </c:pt>
                <c:pt idx="71">
                  <c:v>268.13214272773752</c:v>
                </c:pt>
                <c:pt idx="72">
                  <c:v>264.53568629733036</c:v>
                </c:pt>
                <c:pt idx="73">
                  <c:v>279.20260288839955</c:v>
                </c:pt>
                <c:pt idx="74">
                  <c:v>296.04410389462777</c:v>
                </c:pt>
                <c:pt idx="75">
                  <c:v>301.53809037470427</c:v>
                </c:pt>
                <c:pt idx="76">
                  <c:v>307.34541245723068</c:v>
                </c:pt>
                <c:pt idx="77">
                  <c:v>316.50399840304368</c:v>
                </c:pt>
                <c:pt idx="78">
                  <c:v>313.52759480206146</c:v>
                </c:pt>
                <c:pt idx="79">
                  <c:v>323.90567171760449</c:v>
                </c:pt>
                <c:pt idx="80">
                  <c:v>306.72927785209163</c:v>
                </c:pt>
                <c:pt idx="81">
                  <c:v>310.6995816246091</c:v>
                </c:pt>
                <c:pt idx="82">
                  <c:v>313.41167827261029</c:v>
                </c:pt>
                <c:pt idx="83">
                  <c:v>314.64338616822164</c:v>
                </c:pt>
                <c:pt idx="84">
                  <c:v>308.42508892737908</c:v>
                </c:pt>
                <c:pt idx="85">
                  <c:v>322.06858116117058</c:v>
                </c:pt>
                <c:pt idx="86">
                  <c:v>318.83082571475734</c:v>
                </c:pt>
                <c:pt idx="87">
                  <c:v>329.35861957985867</c:v>
                </c:pt>
                <c:pt idx="88">
                  <c:v>327.99441617755889</c:v>
                </c:pt>
                <c:pt idx="89">
                  <c:v>318.14015193792034</c:v>
                </c:pt>
                <c:pt idx="90">
                  <c:v>309.77497478286466</c:v>
                </c:pt>
                <c:pt idx="91">
                  <c:v>291.65344853304185</c:v>
                </c:pt>
                <c:pt idx="92">
                  <c:v>282.13767146775433</c:v>
                </c:pt>
                <c:pt idx="93">
                  <c:v>294.48881231159822</c:v>
                </c:pt>
                <c:pt idx="94">
                  <c:v>300.74228224103496</c:v>
                </c:pt>
                <c:pt idx="95">
                  <c:v>298.1342451694407</c:v>
                </c:pt>
                <c:pt idx="96">
                  <c:v>288.67742691266608</c:v>
                </c:pt>
                <c:pt idx="97">
                  <c:v>292.4386051079112</c:v>
                </c:pt>
                <c:pt idx="98">
                  <c:v>303.47143636281737</c:v>
                </c:pt>
                <c:pt idx="99">
                  <c:v>312.35677654808433</c:v>
                </c:pt>
                <c:pt idx="100">
                  <c:v>319.96766176545498</c:v>
                </c:pt>
                <c:pt idx="101">
                  <c:v>325.95105704046898</c:v>
                </c:pt>
                <c:pt idx="102">
                  <c:v>329.55477192710839</c:v>
                </c:pt>
                <c:pt idx="103">
                  <c:v>344.82370362003519</c:v>
                </c:pt>
                <c:pt idx="104">
                  <c:v>350.63777608677259</c:v>
                </c:pt>
                <c:pt idx="105">
                  <c:v>345.58403382003394</c:v>
                </c:pt>
                <c:pt idx="106">
                  <c:v>348.19975937201775</c:v>
                </c:pt>
                <c:pt idx="107">
                  <c:v>357.03080166921092</c:v>
                </c:pt>
                <c:pt idx="108">
                  <c:v>348.4556358747198</c:v>
                </c:pt>
                <c:pt idx="109">
                  <c:v>349.83482328151189</c:v>
                </c:pt>
                <c:pt idx="110">
                  <c:v>360.62547840563013</c:v>
                </c:pt>
                <c:pt idx="111">
                  <c:v>357.27057958002257</c:v>
                </c:pt>
                <c:pt idx="112">
                  <c:v>355.72574159391854</c:v>
                </c:pt>
                <c:pt idx="113">
                  <c:v>355.27219127338628</c:v>
                </c:pt>
                <c:pt idx="114">
                  <c:v>355.73830838833697</c:v>
                </c:pt>
                <c:pt idx="115">
                  <c:v>346.47523857621303</c:v>
                </c:pt>
                <c:pt idx="116">
                  <c:v>353.8115052778258</c:v>
                </c:pt>
                <c:pt idx="117">
                  <c:v>366.55296520589081</c:v>
                </c:pt>
                <c:pt idx="118">
                  <c:v>370.63453247345836</c:v>
                </c:pt>
                <c:pt idx="119">
                  <c:v>378.24328879060602</c:v>
                </c:pt>
                <c:pt idx="120">
                  <c:v>371.33770106715593</c:v>
                </c:pt>
                <c:pt idx="121">
                  <c:v>357.9517196190871</c:v>
                </c:pt>
                <c:pt idx="122">
                  <c:v>365.87354912597709</c:v>
                </c:pt>
                <c:pt idx="123">
                  <c:v>367.61986357595538</c:v>
                </c:pt>
                <c:pt idx="124">
                  <c:v>373.61794927006065</c:v>
                </c:pt>
                <c:pt idx="125">
                  <c:v>371.91836121883114</c:v>
                </c:pt>
                <c:pt idx="126">
                  <c:v>375.0436955676962</c:v>
                </c:pt>
                <c:pt idx="127">
                  <c:v>396.02031376681362</c:v>
                </c:pt>
                <c:pt idx="128">
                  <c:v>397.26307345787978</c:v>
                </c:pt>
                <c:pt idx="129">
                  <c:v>374.85588516730002</c:v>
                </c:pt>
                <c:pt idx="130">
                  <c:v>363.11268724309861</c:v>
                </c:pt>
                <c:pt idx="131">
                  <c:v>344.40066965128068</c:v>
                </c:pt>
                <c:pt idx="132">
                  <c:v>366.8987293522182</c:v>
                </c:pt>
                <c:pt idx="133">
                  <c:v>375.14413085661232</c:v>
                </c:pt>
                <c:pt idx="134">
                  <c:v>378.99863072137492</c:v>
                </c:pt>
                <c:pt idx="135">
                  <c:v>386.12787016420498</c:v>
                </c:pt>
                <c:pt idx="136">
                  <c:v>379.34216589091579</c:v>
                </c:pt>
                <c:pt idx="137">
                  <c:v>388.77721252555006</c:v>
                </c:pt>
                <c:pt idx="138">
                  <c:v>389.2646082182614</c:v>
                </c:pt>
                <c:pt idx="139">
                  <c:v>384.67234150829432</c:v>
                </c:pt>
                <c:pt idx="140">
                  <c:v>386.59339518178672</c:v>
                </c:pt>
                <c:pt idx="141">
                  <c:v>381.50939259326043</c:v>
                </c:pt>
                <c:pt idx="142">
                  <c:v>398.68900203942934</c:v>
                </c:pt>
                <c:pt idx="143">
                  <c:v>409.72557423112653</c:v>
                </c:pt>
                <c:pt idx="144">
                  <c:v>416.93197625455764</c:v>
                </c:pt>
                <c:pt idx="145">
                  <c:v>397.59989966705604</c:v>
                </c:pt>
                <c:pt idx="146">
                  <c:v>306.08541757867516</c:v>
                </c:pt>
                <c:pt idx="147">
                  <c:v>358.63274816594293</c:v>
                </c:pt>
                <c:pt idx="148">
                  <c:v>378.27375372636698</c:v>
                </c:pt>
                <c:pt idx="149">
                  <c:v>394.83678524828588</c:v>
                </c:pt>
                <c:pt idx="150">
                  <c:v>414.27882902977893</c:v>
                </c:pt>
                <c:pt idx="151">
                  <c:v>428.19146430368772</c:v>
                </c:pt>
                <c:pt idx="152">
                  <c:v>441.74135039318946</c:v>
                </c:pt>
                <c:pt idx="153">
                  <c:v>433.58230349566998</c:v>
                </c:pt>
                <c:pt idx="154">
                  <c:v>463.9672092859081</c:v>
                </c:pt>
                <c:pt idx="155">
                  <c:v>496.82930806351857</c:v>
                </c:pt>
                <c:pt idx="156">
                  <c:v>488.74379948605252</c:v>
                </c:pt>
                <c:pt idx="157">
                  <c:v>505.91293719058069</c:v>
                </c:pt>
                <c:pt idx="158">
                  <c:v>514.39945116032493</c:v>
                </c:pt>
                <c:pt idx="159">
                  <c:v>529.5265734491353</c:v>
                </c:pt>
                <c:pt idx="160">
                  <c:v>546.85475498432606</c:v>
                </c:pt>
                <c:pt idx="161">
                  <c:v>561.53423107138508</c:v>
                </c:pt>
                <c:pt idx="162">
                  <c:v>584.63318094964598</c:v>
                </c:pt>
                <c:pt idx="163">
                  <c:v>591.69212011674051</c:v>
                </c:pt>
                <c:pt idx="164">
                  <c:v>585.52341452495</c:v>
                </c:pt>
                <c:pt idx="165">
                  <c:v>596.56453006800461</c:v>
                </c:pt>
                <c:pt idx="166">
                  <c:v>565.00275363530568</c:v>
                </c:pt>
                <c:pt idx="167">
                  <c:v>590.00478820870592</c:v>
                </c:pt>
                <c:pt idx="168">
                  <c:v>573.86896342362297</c:v>
                </c:pt>
                <c:pt idx="169">
                  <c:v>561.09250574125963</c:v>
                </c:pt>
                <c:pt idx="170">
                  <c:v>582.63026362479218</c:v>
                </c:pt>
                <c:pt idx="171">
                  <c:v>547.79570863234926</c:v>
                </c:pt>
                <c:pt idx="172">
                  <c:v>560.82834388981485</c:v>
                </c:pt>
                <c:pt idx="173">
                  <c:v>531.02872983722955</c:v>
                </c:pt>
                <c:pt idx="174">
                  <c:v>558.61366025583652</c:v>
                </c:pt>
                <c:pt idx="175">
                  <c:v>546.41044313480654</c:v>
                </c:pt>
                <c:pt idx="176">
                  <c:v>510.00278169719235</c:v>
                </c:pt>
                <c:pt idx="177">
                  <c:v>539.42675600403709</c:v>
                </c:pt>
                <c:pt idx="178">
                  <c:v>572.25925924918351</c:v>
                </c:pt>
                <c:pt idx="179">
                  <c:v>556.40011362459836</c:v>
                </c:pt>
                <c:pt idx="180">
                  <c:v>573.03841193441724</c:v>
                </c:pt>
                <c:pt idx="181">
                  <c:v>558.84088753247931</c:v>
                </c:pt>
                <c:pt idx="182">
                  <c:v>546.71763690229659</c:v>
                </c:pt>
                <c:pt idx="183">
                  <c:v>537.01659621057183</c:v>
                </c:pt>
                <c:pt idx="184">
                  <c:v>532.93107052184871</c:v>
                </c:pt>
                <c:pt idx="185">
                  <c:v>541.68723417492834</c:v>
                </c:pt>
                <c:pt idx="186">
                  <c:v>552.27190856172706</c:v>
                </c:pt>
                <c:pt idx="187">
                  <c:v>534.32582630992658</c:v>
                </c:pt>
                <c:pt idx="188">
                  <c:v>506.92119342599051</c:v>
                </c:pt>
                <c:pt idx="189">
                  <c:v>486.59548233244021</c:v>
                </c:pt>
                <c:pt idx="190">
                  <c:v>522.21007032120337</c:v>
                </c:pt>
                <c:pt idx="191">
                  <c:v>541.54568550166459</c:v>
                </c:pt>
                <c:pt idx="192">
                  <c:v>554.1314328294859</c:v>
                </c:pt>
                <c:pt idx="193">
                  <c:v>566.63989776229766</c:v>
                </c:pt>
                <c:pt idx="194">
                  <c:v>573.87164193857745</c:v>
                </c:pt>
                <c:pt idx="195">
                  <c:v>559.80933891029031</c:v>
                </c:pt>
                <c:pt idx="196">
                  <c:v>553.27342023032895</c:v>
                </c:pt>
                <c:pt idx="197">
                  <c:v>571.07015830919534</c:v>
                </c:pt>
                <c:pt idx="198">
                  <c:v>592.06261162363865</c:v>
                </c:pt>
                <c:pt idx="199">
                  <c:v>586.37583293069838</c:v>
                </c:pt>
                <c:pt idx="200">
                  <c:v>601.22590541332727</c:v>
                </c:pt>
                <c:pt idx="201">
                  <c:v>604.22065684482175</c:v>
                </c:pt>
                <c:pt idx="202">
                  <c:v>626.51869365400285</c:v>
                </c:pt>
                <c:pt idx="203">
                  <c:v>603.93125530935049</c:v>
                </c:pt>
                <c:pt idx="204">
                  <c:v>590.20073440725071</c:v>
                </c:pt>
                <c:pt idx="205">
                  <c:v>566.97972653144541</c:v>
                </c:pt>
                <c:pt idx="206">
                  <c:v>557.59710364716</c:v>
                </c:pt>
                <c:pt idx="207">
                  <c:v>567.05871506959193</c:v>
                </c:pt>
                <c:pt idx="208">
                  <c:v>604.08736670525252</c:v>
                </c:pt>
                <c:pt idx="209">
                  <c:v>633.46293715693787</c:v>
                </c:pt>
                <c:pt idx="210">
                  <c:v>643.2110563142852</c:v>
                </c:pt>
                <c:pt idx="211">
                  <c:v>659.13052995806379</c:v>
                </c:pt>
                <c:pt idx="212">
                  <c:v>663.01779394195944</c:v>
                </c:pt>
                <c:pt idx="213">
                  <c:v>657.55225973740437</c:v>
                </c:pt>
                <c:pt idx="214">
                  <c:v>669.81429427698754</c:v>
                </c:pt>
                <c:pt idx="215">
                  <c:v>677.91627874470396</c:v>
                </c:pt>
                <c:pt idx="216">
                  <c:v>722.85077130354955</c:v>
                </c:pt>
                <c:pt idx="217">
                  <c:v>776.86880586332904</c:v>
                </c:pt>
                <c:pt idx="218" formatCode="General">
                  <c:v>747.66</c:v>
                </c:pt>
                <c:pt idx="219" formatCode="General">
                  <c:v>787.39</c:v>
                </c:pt>
                <c:pt idx="220" formatCode="General">
                  <c:v>827.45</c:v>
                </c:pt>
                <c:pt idx="221" formatCode="General">
                  <c:v>824.9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9B-4C87-BEEE-AF49C3E722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26887247"/>
        <c:axId val="1326894927"/>
      </c:areaChart>
      <c:dateAx>
        <c:axId val="1326887247"/>
        <c:scaling>
          <c:orientation val="minMax"/>
          <c:min val="39448"/>
        </c:scaling>
        <c:delete val="0"/>
        <c:axPos val="b"/>
        <c:numFmt formatCode="yyyy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26894927"/>
        <c:crosses val="autoZero"/>
        <c:auto val="0"/>
        <c:lblOffset val="100"/>
        <c:baseTimeUnit val="months"/>
        <c:majorUnit val="24"/>
        <c:majorTimeUnit val="months"/>
      </c:dateAx>
      <c:valAx>
        <c:axId val="13268949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26887247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0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296587926509188E-2"/>
          <c:y val="2.7979330708661418E-2"/>
          <c:w val="0.88270341207349079"/>
          <c:h val="0.7287818241469816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Barrantagh Small Cap Equity</c:v>
                </c:pt>
              </c:strCache>
            </c:strRef>
          </c:tx>
          <c:spPr>
            <a:solidFill>
              <a:srgbClr val="F17B23"/>
            </a:solidFill>
            <a:ln>
              <a:noFill/>
            </a:ln>
            <a:effectLst/>
          </c:spPr>
          <c:invertIfNegative val="0"/>
          <c:cat>
            <c:numRef>
              <c:f>Sheet1!$A$2:$A$11</c:f>
              <c:numCache>
                <c:formatCode>General</c:formatCode>
                <c:ptCount val="10"/>
                <c:pt idx="0">
                  <c:v>2025</c:v>
                </c:pt>
                <c:pt idx="1">
                  <c:v>2024</c:v>
                </c:pt>
                <c:pt idx="2">
                  <c:v>2023</c:v>
                </c:pt>
                <c:pt idx="3">
                  <c:v>2022</c:v>
                </c:pt>
                <c:pt idx="4">
                  <c:v>2021</c:v>
                </c:pt>
                <c:pt idx="5">
                  <c:v>2020</c:v>
                </c:pt>
                <c:pt idx="6">
                  <c:v>2019</c:v>
                </c:pt>
                <c:pt idx="7">
                  <c:v>2018</c:v>
                </c:pt>
                <c:pt idx="8">
                  <c:v>2017</c:v>
                </c:pt>
                <c:pt idx="9">
                  <c:v>2016</c:v>
                </c:pt>
              </c:numCache>
            </c:num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12.25</c:v>
                </c:pt>
                <c:pt idx="1">
                  <c:v>11.52</c:v>
                </c:pt>
                <c:pt idx="2">
                  <c:v>-2.67</c:v>
                </c:pt>
                <c:pt idx="3">
                  <c:v>-5.7</c:v>
                </c:pt>
                <c:pt idx="4">
                  <c:v>18.75</c:v>
                </c:pt>
                <c:pt idx="5">
                  <c:v>21.26</c:v>
                </c:pt>
                <c:pt idx="6">
                  <c:v>18.97</c:v>
                </c:pt>
                <c:pt idx="7">
                  <c:v>-8.9499999999999993</c:v>
                </c:pt>
                <c:pt idx="8">
                  <c:v>5.94</c:v>
                </c:pt>
                <c:pt idx="9">
                  <c:v>19.760000000000002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FA-4ED9-9F32-DE61B6E1C1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1745257743"/>
        <c:axId val="1745254383"/>
      </c:barChart>
      <c:catAx>
        <c:axId val="17452577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45254383"/>
        <c:crosses val="autoZero"/>
        <c:auto val="1"/>
        <c:lblAlgn val="ctr"/>
        <c:lblOffset val="100"/>
        <c:noMultiLvlLbl val="0"/>
      </c:catAx>
      <c:valAx>
        <c:axId val="17452543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452577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377038299821144E-2"/>
          <c:y val="0.15081580020109484"/>
          <c:w val="0.48065295609608277"/>
          <c:h val="0.49237489289341363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Current Portfolio - Equity Sectors (GICS)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68D-46D4-AFD1-91A98A33C14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68D-46D4-AFD1-91A98A33C14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68D-46D4-AFD1-91A98A33C14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68D-46D4-AFD1-91A98A33C14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68D-46D4-AFD1-91A98A33C14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68D-46D4-AFD1-91A98A33C145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068D-46D4-AFD1-91A98A33C145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068D-46D4-AFD1-91A98A33C145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068D-46D4-AFD1-91A98A33C145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068D-46D4-AFD1-91A98A33C145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068D-46D4-AFD1-91A98A33C145}"/>
              </c:ext>
            </c:extLst>
          </c:dPt>
          <c:cat>
            <c:multiLvlStrRef>
              <c:f>Sheet1!$A$2:$B$12</c:f>
              <c:multiLvlStrCache>
                <c:ptCount val="11"/>
                <c:lvl>
                  <c:pt idx="0">
                    <c:v>21.6%</c:v>
                  </c:pt>
                  <c:pt idx="1">
                    <c:v>11.8%</c:v>
                  </c:pt>
                  <c:pt idx="2">
                    <c:v>40.2%</c:v>
                  </c:pt>
                  <c:pt idx="3">
                    <c:v>0.0%</c:v>
                  </c:pt>
                  <c:pt idx="4">
                    <c:v>5.8%</c:v>
                  </c:pt>
                  <c:pt idx="5">
                    <c:v>4.4%</c:v>
                  </c:pt>
                  <c:pt idx="6">
                    <c:v>8.3%</c:v>
                  </c:pt>
                  <c:pt idx="7">
                    <c:v>0.0%</c:v>
                  </c:pt>
                  <c:pt idx="8">
                    <c:v>0.0%</c:v>
                  </c:pt>
                  <c:pt idx="9">
                    <c:v>2.0%</c:v>
                  </c:pt>
                  <c:pt idx="10">
                    <c:v>7.9%</c:v>
                  </c:pt>
                </c:lvl>
                <c:lvl>
                  <c:pt idx="0">
                    <c:v>Energy</c:v>
                  </c:pt>
                  <c:pt idx="1">
                    <c:v>Materials</c:v>
                  </c:pt>
                  <c:pt idx="2">
                    <c:v>Industrials</c:v>
                  </c:pt>
                  <c:pt idx="3">
                    <c:v>Consumer Discretionary</c:v>
                  </c:pt>
                  <c:pt idx="4">
                    <c:v>Consumer Staples</c:v>
                  </c:pt>
                  <c:pt idx="5">
                    <c:v>Healthcare</c:v>
                  </c:pt>
                  <c:pt idx="6">
                    <c:v>Financials</c:v>
                  </c:pt>
                  <c:pt idx="7">
                    <c:v>Information Technology</c:v>
                  </c:pt>
                  <c:pt idx="8">
                    <c:v>Communication Services</c:v>
                  </c:pt>
                  <c:pt idx="9">
                    <c:v>Utilities</c:v>
                  </c:pt>
                  <c:pt idx="10">
                    <c:v>Real Estate</c:v>
                  </c:pt>
                </c:lvl>
              </c:multiLvlStrCache>
            </c:multiLvlStrRef>
          </c:cat>
          <c:val>
            <c:numRef>
              <c:f>Sheet1!$B$2:$B$12</c:f>
              <c:numCache>
                <c:formatCode>0.0%</c:formatCode>
                <c:ptCount val="11"/>
                <c:pt idx="0">
                  <c:v>0.216</c:v>
                </c:pt>
                <c:pt idx="1">
                  <c:v>0.11799999999999999</c:v>
                </c:pt>
                <c:pt idx="2">
                  <c:v>0.40200000000000002</c:v>
                </c:pt>
                <c:pt idx="3">
                  <c:v>0</c:v>
                </c:pt>
                <c:pt idx="4">
                  <c:v>5.8000000000000003E-2</c:v>
                </c:pt>
                <c:pt idx="5">
                  <c:v>4.3999999999999997E-2</c:v>
                </c:pt>
                <c:pt idx="6">
                  <c:v>8.3000000000000004E-2</c:v>
                </c:pt>
                <c:pt idx="7">
                  <c:v>0</c:v>
                </c:pt>
                <c:pt idx="8">
                  <c:v>0</c:v>
                </c:pt>
                <c:pt idx="9">
                  <c:v>0.02</c:v>
                </c:pt>
                <c:pt idx="10">
                  <c:v>7.9000000000000001E-2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068D-46D4-AFD1-91A98A33C1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2802804487179489"/>
          <c:y val="9.2346050870147231E-2"/>
          <c:w val="0.45739495332932945"/>
          <c:h val="0.6818403614457830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t" anchorCtr="1"/>
        <a:lstStyle/>
        <a:p>
          <a:pPr>
            <a:defRPr sz="900" b="0" i="0" u="none" strike="noStrike" kern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CA8AAFB-C66A-4089-A179-BA9C084D73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7E68B6-53ED-45FC-BD29-E7EFE2807E3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3F106BC-066F-4FA8-B03D-175D7CBB8D9D}" type="datetimeFigureOut">
              <a:rPr lang="en-CA" smtClean="0"/>
              <a:t>2026-07-28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12F30A-D5ED-40C8-8C0F-988A368D2CE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9164BF-59CD-4794-8C1E-78A29B23DF0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D9624C6-D03B-4B7F-A385-D5CFAF7A93E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4760631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A6650D1-734E-460E-9440-8422E2023DA6}" type="datetimeFigureOut">
              <a:rPr lang="en-CA" smtClean="0"/>
              <a:t>2026-07-28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28863" y="1162050"/>
            <a:ext cx="23526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53B3A1E-4AF5-4982-82E0-CBEA7D7AE06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9871188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77BF3-EC8B-42A4-AA43-4DDE62612AE7}" type="datetime1">
              <a:rPr lang="en-CA" smtClean="0"/>
              <a:t>2026-07-28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4205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C06CC-5B6D-4362-82AF-8879CD9A08C0}" type="datetime1">
              <a:rPr lang="en-CA" smtClean="0"/>
              <a:t>2026-07-28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31515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ECEBE-CE6C-4D63-9CC0-119EE529E15D}" type="datetime1">
              <a:rPr lang="en-CA" smtClean="0"/>
              <a:t>2026-07-28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54356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A9A31-FF42-4200-9B06-FB255CA4D062}" type="datetime1">
              <a:rPr lang="en-CA" smtClean="0"/>
              <a:t>2026-07-28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8333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FF111-A1DD-4A93-A320-190B9CDD3E84}" type="datetime1">
              <a:rPr lang="en-CA" smtClean="0"/>
              <a:t>2026-07-28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40063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D50C5-C06B-4F91-B5CF-759DCBEF03DC}" type="datetime1">
              <a:rPr lang="en-CA" smtClean="0"/>
              <a:t>2026-07-28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4700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1C294-5D39-4C2D-9F7F-F5CCAE8F0A39}" type="datetime1">
              <a:rPr lang="en-CA" smtClean="0"/>
              <a:t>2026-07-28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73427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9865D-3E0B-4A65-9ED6-9FF7FDCE54D5}" type="datetime1">
              <a:rPr lang="en-CA" smtClean="0"/>
              <a:t>2026-07-28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24640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5FAD9-09D4-4A33-BC0A-9A61E3255A88}" type="datetime1">
              <a:rPr lang="en-CA" smtClean="0"/>
              <a:t>2026-07-28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71174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978F0-B976-4657-8487-B7A8D6D39C67}" type="datetime1">
              <a:rPr lang="en-CA" smtClean="0"/>
              <a:t>2026-07-28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43181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5C687-A3E5-4690-BA22-B9CA99708D02}" type="datetime1">
              <a:rPr lang="en-CA" smtClean="0"/>
              <a:t>2026-07-28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94672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F59071-16AA-4BC6-AAEA-519406139615}" type="datetime1">
              <a:rPr lang="en-CA" smtClean="0"/>
              <a:t>2026-07-28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44251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6DA42A4F-E522-41E6-A2D5-CD5CC7219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" y="8892000"/>
            <a:ext cx="6857999" cy="252000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Barrantagh Investment Management|100 Yonge St., Suite 1700, Toronto, ON, M5C 2W1|416.868.6295</a:t>
            </a:r>
            <a:endParaRPr lang="en-CA" dirty="0">
              <a:solidFill>
                <a:srgbClr val="00206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B4CD19C-DBDD-4D7E-B7CE-89DB797E095D}"/>
              </a:ext>
            </a:extLst>
          </p:cNvPr>
          <p:cNvSpPr txBox="1"/>
          <p:nvPr/>
        </p:nvSpPr>
        <p:spPr>
          <a:xfrm>
            <a:off x="3338647" y="597232"/>
            <a:ext cx="2802809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/>
              <a:t>Investment Growth (CDN$) *</a:t>
            </a:r>
          </a:p>
          <a:p>
            <a:r>
              <a:rPr lang="en-CA" sz="900" dirty="0"/>
              <a:t>Time Period: Jan 1, 2008 to June 30, 2026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7E920A3-3F06-4939-888F-1BE51B68F9F1}"/>
              </a:ext>
            </a:extLst>
          </p:cNvPr>
          <p:cNvSpPr txBox="1"/>
          <p:nvPr/>
        </p:nvSpPr>
        <p:spPr>
          <a:xfrm>
            <a:off x="3255536" y="4815812"/>
            <a:ext cx="280280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/>
              <a:t>Investment Performance Chart *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94331DD-D57C-96CC-11D3-73506CE80385}"/>
              </a:ext>
            </a:extLst>
          </p:cNvPr>
          <p:cNvCxnSpPr/>
          <p:nvPr/>
        </p:nvCxnSpPr>
        <p:spPr>
          <a:xfrm>
            <a:off x="161528" y="2415921"/>
            <a:ext cx="3060000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9BDF1FE7-D802-8DB8-53F9-786E6ED55DDD}"/>
              </a:ext>
            </a:extLst>
          </p:cNvPr>
          <p:cNvSpPr txBox="1"/>
          <p:nvPr/>
        </p:nvSpPr>
        <p:spPr>
          <a:xfrm>
            <a:off x="79757" y="2405700"/>
            <a:ext cx="273600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/>
              <a:t>Asset Allocation – Barrantagh Small Cap Equity</a:t>
            </a:r>
          </a:p>
          <a:p>
            <a:r>
              <a:rPr lang="en-CA" sz="900" dirty="0"/>
              <a:t>Portfolio Date: June 30, 2026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49A01DA-5697-5608-6A62-681BD18FC408}"/>
              </a:ext>
            </a:extLst>
          </p:cNvPr>
          <p:cNvCxnSpPr/>
          <p:nvPr/>
        </p:nvCxnSpPr>
        <p:spPr>
          <a:xfrm>
            <a:off x="161528" y="7168449"/>
            <a:ext cx="3261643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0E3BEF05-2A76-565D-6C3E-ACB5E9BB40D0}"/>
              </a:ext>
            </a:extLst>
          </p:cNvPr>
          <p:cNvSpPr txBox="1"/>
          <p:nvPr/>
        </p:nvSpPr>
        <p:spPr>
          <a:xfrm>
            <a:off x="101461" y="7168449"/>
            <a:ext cx="326164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/>
              <a:t>Top 5 Holdings</a:t>
            </a:r>
          </a:p>
          <a:p>
            <a:r>
              <a:rPr lang="en-CA" sz="900" dirty="0"/>
              <a:t>Portfolio Date: June 30, 2026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E30A290-0D5E-5BF5-BB18-B8FAEDD442BA}"/>
              </a:ext>
            </a:extLst>
          </p:cNvPr>
          <p:cNvSpPr txBox="1"/>
          <p:nvPr/>
        </p:nvSpPr>
        <p:spPr>
          <a:xfrm>
            <a:off x="3480909" y="8491890"/>
            <a:ext cx="33770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" b="0" i="0" u="none" strike="noStrike" baseline="0" dirty="0">
                <a:solidFill>
                  <a:srgbClr val="000000"/>
                </a:solidFill>
              </a:rPr>
              <a:t>* Investment returns shown are provided for informational purposes only and are calculated before management fees (gross of fees). Returns are annualized for periods greater than 1 year and calculated on a total return basis which includes income and capital gains (losses).   Investment performance is calculated from a composite of identical client accounts.  Past performance is no guarantee of future performance and future performance will fluctuate with future market outcomes.</a:t>
            </a:r>
            <a:endParaRPr lang="en-CA" sz="5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93943E-CEC8-A330-99E4-073A0C1FB6B4}"/>
              </a:ext>
            </a:extLst>
          </p:cNvPr>
          <p:cNvSpPr txBox="1"/>
          <p:nvPr/>
        </p:nvSpPr>
        <p:spPr>
          <a:xfrm>
            <a:off x="0" y="61516"/>
            <a:ext cx="4572000" cy="369332"/>
          </a:xfrm>
          <a:prstGeom prst="rect">
            <a:avLst/>
          </a:prstGeom>
          <a:solidFill>
            <a:srgbClr val="165B8B"/>
          </a:solidFill>
        </p:spPr>
        <p:txBody>
          <a:bodyPr wrap="square" rtlCol="0" anchor="ctr">
            <a:spAutoFit/>
          </a:bodyPr>
          <a:lstStyle/>
          <a:p>
            <a:r>
              <a:rPr lang="en-CA" b="1" dirty="0">
                <a:solidFill>
                  <a:schemeClr val="bg1"/>
                </a:solidFill>
              </a:rPr>
              <a:t>Barrantagh Small Cap Equity Portfolio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676B17-94C8-9182-8FCD-AAA570E042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93" t="9494" r="1878" b="7468"/>
          <a:stretch/>
        </p:blipFill>
        <p:spPr>
          <a:xfrm>
            <a:off x="4801086" y="8490"/>
            <a:ext cx="1872000" cy="554167"/>
          </a:xfrm>
          <a:prstGeom prst="rect">
            <a:avLst/>
          </a:prstGeom>
        </p:spPr>
      </p:pic>
      <p:graphicFrame>
        <p:nvGraphicFramePr>
          <p:cNvPr id="32" name="Content Placeholder 6">
            <a:extLst>
              <a:ext uri="{FF2B5EF4-FFF2-40B4-BE49-F238E27FC236}">
                <a16:creationId xmlns:a16="http://schemas.microsoft.com/office/drawing/2014/main" id="{5C900CE3-3DAA-0DF8-58E3-8B356970DD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9933989"/>
              </p:ext>
            </p:extLst>
          </p:nvPr>
        </p:nvGraphicFramePr>
        <p:xfrm>
          <a:off x="95634" y="2751592"/>
          <a:ext cx="3024000" cy="1878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" name="TextBox 27">
            <a:extLst>
              <a:ext uri="{FF2B5EF4-FFF2-40B4-BE49-F238E27FC236}">
                <a16:creationId xmlns:a16="http://schemas.microsoft.com/office/drawing/2014/main" id="{21529D7F-67E8-9A15-9BF1-5F847B361FDF}"/>
              </a:ext>
            </a:extLst>
          </p:cNvPr>
          <p:cNvSpPr txBox="1"/>
          <p:nvPr/>
        </p:nvSpPr>
        <p:spPr>
          <a:xfrm>
            <a:off x="95634" y="4361885"/>
            <a:ext cx="3261643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/>
              <a:t>Current Portfolio – Equity Sectors</a:t>
            </a:r>
          </a:p>
          <a:p>
            <a:r>
              <a:rPr lang="en-CA" sz="900" dirty="0"/>
              <a:t>Portfolio Date: June 30, 2026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93FB6E9-3D76-DDF4-E8F9-D12FC364AF85}"/>
              </a:ext>
            </a:extLst>
          </p:cNvPr>
          <p:cNvCxnSpPr>
            <a:cxnSpLocks/>
          </p:cNvCxnSpPr>
          <p:nvPr/>
        </p:nvCxnSpPr>
        <p:spPr>
          <a:xfrm>
            <a:off x="162000" y="4336349"/>
            <a:ext cx="2940497" cy="1790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36315391-EDC0-0BB0-6BED-BEEF7EA3F0DD}"/>
              </a:ext>
            </a:extLst>
          </p:cNvPr>
          <p:cNvSpPr txBox="1"/>
          <p:nvPr/>
        </p:nvSpPr>
        <p:spPr>
          <a:xfrm>
            <a:off x="84680" y="447683"/>
            <a:ext cx="3156045" cy="1915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60338">
              <a:lnSpc>
                <a:spcPct val="115000"/>
              </a:lnSpc>
            </a:pPr>
            <a:r>
              <a:rPr lang="en-US" sz="850" b="1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EQUITY MANAGEMENT</a:t>
            </a:r>
            <a:endParaRPr lang="en-CA" sz="8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2563" lvl="0" indent="-182563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850" b="1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Value bias</a:t>
            </a:r>
            <a:endParaRPr lang="en-CA" sz="85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563" lvl="0" indent="-182563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85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Quality focus (strong Balance Sheet / through cycle profitability)</a:t>
            </a:r>
            <a:endParaRPr lang="en-CA" sz="85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563" lvl="0" indent="-182563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850" b="1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Disciplined bottom-up research process</a:t>
            </a:r>
            <a:endParaRPr lang="en-CA" sz="85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563" lvl="0" indent="-182563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850" b="1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Management interviews</a:t>
            </a:r>
            <a:endParaRPr lang="en-CA" sz="85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563" lvl="0" indent="-182563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850" b="1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Low turnover</a:t>
            </a:r>
            <a:endParaRPr lang="en-CA" sz="85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563" lvl="0" indent="-182563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850" b="1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High conviction portfolios</a:t>
            </a:r>
            <a:endParaRPr lang="en-CA" sz="85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563" indent="-182563">
              <a:lnSpc>
                <a:spcPct val="115000"/>
              </a:lnSpc>
            </a:pPr>
            <a:r>
              <a:rPr lang="en-US" sz="850" b="1" cap="all" dirty="0">
                <a:effectLst/>
                <a:latin typeface="Calibri" panose="020F0502020204030204" pitchFamily="34" charset="0"/>
                <a:ea typeface="Corbel" panose="020B0503020204020204" pitchFamily="34" charset="0"/>
                <a:cs typeface="Times New Roman" panose="02020603050405020304" pitchFamily="18" charset="0"/>
              </a:rPr>
              <a:t> Small Cap Canadian Equities</a:t>
            </a:r>
            <a:endParaRPr lang="en-CA" sz="850" dirty="0">
              <a:effectLst/>
              <a:latin typeface="Corbel" panose="020B0503020204020204" pitchFamily="34" charset="0"/>
              <a:ea typeface="Corbel" panose="020B0503020204020204" pitchFamily="34" charset="0"/>
              <a:cs typeface="Times New Roman" panose="02020603050405020304" pitchFamily="18" charset="0"/>
            </a:endParaRPr>
          </a:p>
          <a:p>
            <a:pPr marL="182563" lvl="0" indent="-182563">
              <a:buFont typeface="Arial" panose="020B0604020202020204" pitchFamily="34" charset="0"/>
              <a:buChar char="•"/>
            </a:pPr>
            <a:r>
              <a:rPr lang="en-US" sz="850" b="1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20 - 40 small cap Canadian stocks</a:t>
            </a:r>
            <a:endParaRPr lang="en-CA" sz="85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563" indent="-182563" algn="l">
              <a:buFont typeface="Arial" panose="020B0604020202020204" pitchFamily="34" charset="0"/>
              <a:buChar char="•"/>
            </a:pPr>
            <a:r>
              <a:rPr lang="en-US" sz="850" b="1" i="0" u="none" strike="noStrike" baseline="0" dirty="0"/>
              <a:t>&lt;$2bn market cap, &gt;1% dividend yield at time of</a:t>
            </a:r>
          </a:p>
          <a:p>
            <a:pPr marL="182563" indent="-182563" algn="l"/>
            <a:r>
              <a:rPr lang="en-CA" sz="850" b="1" i="0" u="none" strike="noStrike" baseline="0" dirty="0"/>
              <a:t>	purchase</a:t>
            </a:r>
            <a:endParaRPr lang="en-CA" sz="850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5CA49945-737F-D03E-BD1B-16CC46A94A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7453692"/>
              </p:ext>
            </p:extLst>
          </p:nvPr>
        </p:nvGraphicFramePr>
        <p:xfrm>
          <a:off x="3255536" y="1134664"/>
          <a:ext cx="3506830" cy="28002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1BF2671B-3DCD-0328-E9A8-16FFF80634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2565167"/>
              </p:ext>
            </p:extLst>
          </p:nvPr>
        </p:nvGraphicFramePr>
        <p:xfrm>
          <a:off x="3480909" y="5230122"/>
          <a:ext cx="3221238" cy="245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5848669-BC86-FC36-E748-4050F0BB90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5888958"/>
              </p:ext>
            </p:extLst>
          </p:nvPr>
        </p:nvGraphicFramePr>
        <p:xfrm>
          <a:off x="3102497" y="3945054"/>
          <a:ext cx="3775074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5343">
                  <a:extLst>
                    <a:ext uri="{9D8B030D-6E8A-4147-A177-3AD203B41FA5}">
                      <a16:colId xmlns:a16="http://schemas.microsoft.com/office/drawing/2014/main" val="1973240486"/>
                    </a:ext>
                  </a:extLst>
                </a:gridCol>
                <a:gridCol w="482600">
                  <a:extLst>
                    <a:ext uri="{9D8B030D-6E8A-4147-A177-3AD203B41FA5}">
                      <a16:colId xmlns:a16="http://schemas.microsoft.com/office/drawing/2014/main" val="2252763660"/>
                    </a:ext>
                  </a:extLst>
                </a:gridCol>
                <a:gridCol w="495300">
                  <a:extLst>
                    <a:ext uri="{9D8B030D-6E8A-4147-A177-3AD203B41FA5}">
                      <a16:colId xmlns:a16="http://schemas.microsoft.com/office/drawing/2014/main" val="150373185"/>
                    </a:ext>
                  </a:extLst>
                </a:gridCol>
                <a:gridCol w="532931">
                  <a:extLst>
                    <a:ext uri="{9D8B030D-6E8A-4147-A177-3AD203B41FA5}">
                      <a16:colId xmlns:a16="http://schemas.microsoft.com/office/drawing/2014/main" val="3202296765"/>
                    </a:ext>
                  </a:extLst>
                </a:gridCol>
                <a:gridCol w="419100">
                  <a:extLst>
                    <a:ext uri="{9D8B030D-6E8A-4147-A177-3AD203B41FA5}">
                      <a16:colId xmlns:a16="http://schemas.microsoft.com/office/drawing/2014/main" val="262852016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718825227"/>
                    </a:ext>
                  </a:extLst>
                </a:gridCol>
                <a:gridCol w="482600">
                  <a:extLst>
                    <a:ext uri="{9D8B030D-6E8A-4147-A177-3AD203B41FA5}">
                      <a16:colId xmlns:a16="http://schemas.microsoft.com/office/drawing/2014/main" val="3094038368"/>
                    </a:ext>
                  </a:extLst>
                </a:gridCol>
              </a:tblGrid>
              <a:tr h="191045">
                <a:tc>
                  <a:txBody>
                    <a:bodyPr/>
                    <a:lstStyle/>
                    <a:p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YTD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1 Yr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3 Yrs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5 Yrs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CA" sz="800" dirty="0">
                          <a:solidFill>
                            <a:schemeClr val="tx1"/>
                          </a:solidFill>
                        </a:rPr>
                        <a:t>7 Yrs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10 Yrs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1241425"/>
                  </a:ext>
                </a:extLst>
              </a:tr>
              <a:tr h="272960">
                <a:tc>
                  <a:txBody>
                    <a:bodyPr/>
                    <a:lstStyle/>
                    <a:p>
                      <a:r>
                        <a:rPr lang="en-US" sz="800" dirty="0" err="1">
                          <a:solidFill>
                            <a:schemeClr val="tx1"/>
                          </a:solidFill>
                        </a:rPr>
                        <a:t>Barrantagh</a:t>
                      </a:r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 Small </a:t>
                      </a:r>
                    </a:p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Cap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10.3%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34.1%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11.0%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7.8%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CA" sz="800" dirty="0">
                          <a:solidFill>
                            <a:schemeClr val="tx1"/>
                          </a:solidFill>
                        </a:rPr>
                        <a:t>10.2%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9.4%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5507716"/>
                  </a:ext>
                </a:extLst>
              </a:tr>
            </a:tbl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6728A801-6B40-AC2F-FAB7-EA082DD6E1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4554745"/>
              </p:ext>
            </p:extLst>
          </p:nvPr>
        </p:nvGraphicFramePr>
        <p:xfrm>
          <a:off x="79756" y="4714924"/>
          <a:ext cx="3415142" cy="26803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3FC4DF9-8903-1C0A-86C1-9F164FE050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9528323"/>
              </p:ext>
            </p:extLst>
          </p:nvPr>
        </p:nvGraphicFramePr>
        <p:xfrm>
          <a:off x="563230" y="7593877"/>
          <a:ext cx="1987603" cy="11630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8943">
                  <a:extLst>
                    <a:ext uri="{9D8B030D-6E8A-4147-A177-3AD203B41FA5}">
                      <a16:colId xmlns:a16="http://schemas.microsoft.com/office/drawing/2014/main" val="2429576422"/>
                    </a:ext>
                  </a:extLst>
                </a:gridCol>
                <a:gridCol w="648660">
                  <a:extLst>
                    <a:ext uri="{9D8B030D-6E8A-4147-A177-3AD203B41FA5}">
                      <a16:colId xmlns:a16="http://schemas.microsoft.com/office/drawing/2014/main" val="197423683"/>
                    </a:ext>
                  </a:extLst>
                </a:gridCol>
              </a:tblGrid>
              <a:tr h="195245"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Exchange Income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5.5%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5392546"/>
                  </a:ext>
                </a:extLst>
              </a:tr>
              <a:tr h="240041"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MDA Space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5.0%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686563"/>
                  </a:ext>
                </a:extLst>
              </a:tr>
              <a:tr h="23724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Bird Construction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5.0%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1557241"/>
                  </a:ext>
                </a:extLst>
              </a:tr>
              <a:tr h="213755"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Calian Group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4.6%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3215251"/>
                  </a:ext>
                </a:extLst>
              </a:tr>
              <a:tr h="132511"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Extendicare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4.4%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50722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05082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14006</TotalTime>
  <Words>254</Words>
  <Application>Microsoft Office PowerPoint</Application>
  <PresentationFormat>On-screen Show (4:3)</PresentationFormat>
  <Paragraphs>47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Corbel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Wiggan</dc:creator>
  <cp:lastModifiedBy>Alan J. Daxner</cp:lastModifiedBy>
  <cp:revision>67</cp:revision>
  <cp:lastPrinted>2024-07-23T13:43:40Z</cp:lastPrinted>
  <dcterms:created xsi:type="dcterms:W3CDTF">2022-02-15T18:00:17Z</dcterms:created>
  <dcterms:modified xsi:type="dcterms:W3CDTF">2026-07-28T12:54:20Z</dcterms:modified>
</cp:coreProperties>
</file>