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144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5B8B"/>
    <a:srgbClr val="94A0C4"/>
    <a:srgbClr val="F17B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2244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28809523809523E-2"/>
          <c:y val="7.0555555555555552E-2"/>
          <c:w val="0.3796621693121694"/>
          <c:h val="0.6644087962962964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153-402F-A2BC-0822D3BC5C0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153-402F-A2BC-0822D3BC5C0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153-402F-A2BC-0822D3BC5C04}"/>
              </c:ext>
            </c:extLst>
          </c:dPt>
          <c:cat>
            <c:multiLvlStrRef>
              <c:f>Sheet1!$A$2:$B$4</c:f>
              <c:multiLvlStrCache>
                <c:ptCount val="3"/>
                <c:lvl>
                  <c:pt idx="0">
                    <c:v>4%</c:v>
                  </c:pt>
                  <c:pt idx="1">
                    <c:v>27%</c:v>
                  </c:pt>
                  <c:pt idx="2">
                    <c:v>69%</c:v>
                  </c:pt>
                </c:lvl>
                <c:lvl>
                  <c:pt idx="0">
                    <c:v>Cash</c:v>
                  </c:pt>
                  <c:pt idx="1">
                    <c:v>Bond</c:v>
                  </c:pt>
                  <c:pt idx="2">
                    <c:v>Equity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0%</c:formatCode>
                <c:ptCount val="3"/>
                <c:pt idx="0">
                  <c:v>0.04</c:v>
                </c:pt>
                <c:pt idx="1">
                  <c:v>0.27</c:v>
                </c:pt>
                <c:pt idx="2">
                  <c:v>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2A-46A9-859D-F117AA2764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44971904761904757"/>
          <c:y val="0.12338611111111114"/>
          <c:w val="0.26805873015873016"/>
          <c:h val="0.467387037037037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377038299821144E-2"/>
          <c:y val="0.15081580020109484"/>
          <c:w val="0.48065295609608277"/>
          <c:h val="0.4923748928934136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Current Portfolio - Equity Sectors (GICS)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D03-4E54-B3D1-326F6FD7789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D03-4E54-B3D1-326F6FD7789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D03-4E54-B3D1-326F6FD7789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D03-4E54-B3D1-326F6FD7789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D03-4E54-B3D1-326F6FD7789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D03-4E54-B3D1-326F6FD7789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D03-4E54-B3D1-326F6FD7789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D03-4E54-B3D1-326F6FD77891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D03-4E54-B3D1-326F6FD77891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4D03-4E54-B3D1-326F6FD77891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4D03-4E54-B3D1-326F6FD77891}"/>
              </c:ext>
            </c:extLst>
          </c:dPt>
          <c:cat>
            <c:multiLvlStrRef>
              <c:f>Sheet1!$A$2:$B$12</c:f>
              <c:multiLvlStrCache>
                <c:ptCount val="11"/>
                <c:lvl>
                  <c:pt idx="0">
                    <c:v>9.9%</c:v>
                  </c:pt>
                  <c:pt idx="1">
                    <c:v>4.1%</c:v>
                  </c:pt>
                  <c:pt idx="2">
                    <c:v>24.4%</c:v>
                  </c:pt>
                  <c:pt idx="3">
                    <c:v>5.4%</c:v>
                  </c:pt>
                  <c:pt idx="4">
                    <c:v>1.6%</c:v>
                  </c:pt>
                  <c:pt idx="5">
                    <c:v>6.0%</c:v>
                  </c:pt>
                  <c:pt idx="6">
                    <c:v>25.9%</c:v>
                  </c:pt>
                  <c:pt idx="7">
                    <c:v>13.8%</c:v>
                  </c:pt>
                  <c:pt idx="8">
                    <c:v>2.2%</c:v>
                  </c:pt>
                  <c:pt idx="9">
                    <c:v>3.6%</c:v>
                  </c:pt>
                  <c:pt idx="10">
                    <c:v>2.5%</c:v>
                  </c:pt>
                </c:lvl>
                <c:lvl>
                  <c:pt idx="0">
                    <c:v>Energy</c:v>
                  </c:pt>
                  <c:pt idx="1">
                    <c:v>Materials</c:v>
                  </c:pt>
                  <c:pt idx="2">
                    <c:v>Industrials</c:v>
                  </c:pt>
                  <c:pt idx="3">
                    <c:v>Consumer Discretionary</c:v>
                  </c:pt>
                  <c:pt idx="4">
                    <c:v>Consumer Staples</c:v>
                  </c:pt>
                  <c:pt idx="5">
                    <c:v>Healthcare</c:v>
                  </c:pt>
                  <c:pt idx="6">
                    <c:v>Financials</c:v>
                  </c:pt>
                  <c:pt idx="7">
                    <c:v>Information Technology</c:v>
                  </c:pt>
                  <c:pt idx="8">
                    <c:v>Communication Services</c:v>
                  </c:pt>
                  <c:pt idx="9">
                    <c:v>Utilities</c:v>
                  </c:pt>
                  <c:pt idx="10">
                    <c:v>Real Estate</c:v>
                  </c:pt>
                </c:lvl>
              </c:multiLvlStrCache>
            </c:multiLvlStrRef>
          </c:cat>
          <c:val>
            <c:numRef>
              <c:f>Sheet1!$B$2:$B$12</c:f>
              <c:numCache>
                <c:formatCode>0.0%</c:formatCode>
                <c:ptCount val="11"/>
                <c:pt idx="0">
                  <c:v>9.9000000000000005E-2</c:v>
                </c:pt>
                <c:pt idx="1">
                  <c:v>4.1000000000000002E-2</c:v>
                </c:pt>
                <c:pt idx="2">
                  <c:v>0.24399999999999999</c:v>
                </c:pt>
                <c:pt idx="3">
                  <c:v>5.3999999999999999E-2</c:v>
                </c:pt>
                <c:pt idx="4">
                  <c:v>1.6E-2</c:v>
                </c:pt>
                <c:pt idx="5">
                  <c:v>0.06</c:v>
                </c:pt>
                <c:pt idx="6">
                  <c:v>0.25900000000000001</c:v>
                </c:pt>
                <c:pt idx="7">
                  <c:v>0.13800000000000001</c:v>
                </c:pt>
                <c:pt idx="8">
                  <c:v>2.1999999999999999E-2</c:v>
                </c:pt>
                <c:pt idx="9">
                  <c:v>3.5999999999999997E-2</c:v>
                </c:pt>
                <c:pt idx="10">
                  <c:v>2.5000000000000001E-2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4D03-4E54-B3D1-326F6FD778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2802804487179489"/>
          <c:y val="9.2346050870147231E-2"/>
          <c:w val="0.45739495332932945"/>
          <c:h val="0.681840361445783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t" anchorCtr="1"/>
        <a:lstStyle/>
        <a:p>
          <a:pPr>
            <a:defRPr sz="900" b="0" i="0" u="none" strike="noStrike" kern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296587926509188E-2"/>
          <c:y val="2.7979330708661418E-2"/>
          <c:w val="0.88270341207349079"/>
          <c:h val="0.728781824146981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Balanced Composite</c:v>
                </c:pt>
              </c:strCache>
            </c:strRef>
          </c:tx>
          <c:spPr>
            <a:solidFill>
              <a:srgbClr val="F17B23"/>
            </a:solidFill>
            <a:ln>
              <a:noFill/>
            </a:ln>
            <a:effectLst/>
          </c:spPr>
          <c:invertIfNegative val="0"/>
          <c:cat>
            <c:numRef>
              <c:f>Sheet1!$A$2:$A$11</c:f>
              <c:numCache>
                <c:formatCode>General</c:formatCode>
                <c:ptCount val="10"/>
                <c:pt idx="0">
                  <c:v>2025</c:v>
                </c:pt>
                <c:pt idx="1">
                  <c:v>2024</c:v>
                </c:pt>
                <c:pt idx="2">
                  <c:v>2023</c:v>
                </c:pt>
                <c:pt idx="3">
                  <c:v>2022</c:v>
                </c:pt>
                <c:pt idx="4">
                  <c:v>2021</c:v>
                </c:pt>
                <c:pt idx="5">
                  <c:v>2020</c:v>
                </c:pt>
                <c:pt idx="6">
                  <c:v>2019</c:v>
                </c:pt>
                <c:pt idx="7">
                  <c:v>2018</c:v>
                </c:pt>
                <c:pt idx="8">
                  <c:v>2017</c:v>
                </c:pt>
                <c:pt idx="9">
                  <c:v>2016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6.32</c:v>
                </c:pt>
                <c:pt idx="1">
                  <c:v>17.45</c:v>
                </c:pt>
                <c:pt idx="2">
                  <c:v>10.88</c:v>
                </c:pt>
                <c:pt idx="3">
                  <c:v>-7.68</c:v>
                </c:pt>
                <c:pt idx="4">
                  <c:v>12.2</c:v>
                </c:pt>
                <c:pt idx="5">
                  <c:v>5.03</c:v>
                </c:pt>
                <c:pt idx="6">
                  <c:v>23.69</c:v>
                </c:pt>
                <c:pt idx="7">
                  <c:v>-4.38</c:v>
                </c:pt>
                <c:pt idx="8">
                  <c:v>8.49</c:v>
                </c:pt>
                <c:pt idx="9">
                  <c:v>7.54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D8-4CC5-9A5B-5FE2884372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745257743"/>
        <c:axId val="1745254383"/>
      </c:barChart>
      <c:catAx>
        <c:axId val="1745257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5254383"/>
        <c:crosses val="autoZero"/>
        <c:auto val="1"/>
        <c:lblAlgn val="ctr"/>
        <c:lblOffset val="100"/>
        <c:noMultiLvlLbl val="0"/>
      </c:catAx>
      <c:valAx>
        <c:axId val="1745254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5257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Balanced Composite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40000"/>
                    <a:lumOff val="60000"/>
                  </a:schemeClr>
                </a:gs>
                <a:gs pos="46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c:spPr>
          <c:cat>
            <c:numRef>
              <c:f>Sheet1!$A$3:$A$367</c:f>
              <c:numCache>
                <c:formatCode>d\-mmm\-yy</c:formatCode>
                <c:ptCount val="365"/>
                <c:pt idx="0">
                  <c:v>35124</c:v>
                </c:pt>
                <c:pt idx="1">
                  <c:v>35155</c:v>
                </c:pt>
                <c:pt idx="2">
                  <c:v>35185</c:v>
                </c:pt>
                <c:pt idx="3">
                  <c:v>35216</c:v>
                </c:pt>
                <c:pt idx="4">
                  <c:v>35246</c:v>
                </c:pt>
                <c:pt idx="5">
                  <c:v>35277</c:v>
                </c:pt>
                <c:pt idx="6">
                  <c:v>35308</c:v>
                </c:pt>
                <c:pt idx="7">
                  <c:v>35338</c:v>
                </c:pt>
                <c:pt idx="8">
                  <c:v>35369</c:v>
                </c:pt>
                <c:pt idx="9">
                  <c:v>35399</c:v>
                </c:pt>
                <c:pt idx="10">
                  <c:v>35430</c:v>
                </c:pt>
                <c:pt idx="11">
                  <c:v>35461</c:v>
                </c:pt>
                <c:pt idx="12">
                  <c:v>35489</c:v>
                </c:pt>
                <c:pt idx="13">
                  <c:v>35520</c:v>
                </c:pt>
                <c:pt idx="14">
                  <c:v>35550</c:v>
                </c:pt>
                <c:pt idx="15">
                  <c:v>35581</c:v>
                </c:pt>
                <c:pt idx="16">
                  <c:v>35611</c:v>
                </c:pt>
                <c:pt idx="17">
                  <c:v>35642</c:v>
                </c:pt>
                <c:pt idx="18">
                  <c:v>35673</c:v>
                </c:pt>
                <c:pt idx="19">
                  <c:v>35703</c:v>
                </c:pt>
                <c:pt idx="20">
                  <c:v>35734</c:v>
                </c:pt>
                <c:pt idx="21">
                  <c:v>35764</c:v>
                </c:pt>
                <c:pt idx="22">
                  <c:v>35795</c:v>
                </c:pt>
                <c:pt idx="23">
                  <c:v>35826</c:v>
                </c:pt>
                <c:pt idx="24">
                  <c:v>35854</c:v>
                </c:pt>
                <c:pt idx="25">
                  <c:v>35885</c:v>
                </c:pt>
                <c:pt idx="26">
                  <c:v>35915</c:v>
                </c:pt>
                <c:pt idx="27">
                  <c:v>35946</c:v>
                </c:pt>
                <c:pt idx="28">
                  <c:v>35976</c:v>
                </c:pt>
                <c:pt idx="29">
                  <c:v>36007</c:v>
                </c:pt>
                <c:pt idx="30">
                  <c:v>36038</c:v>
                </c:pt>
                <c:pt idx="31">
                  <c:v>36068</c:v>
                </c:pt>
                <c:pt idx="32">
                  <c:v>36099</c:v>
                </c:pt>
                <c:pt idx="33">
                  <c:v>36129</c:v>
                </c:pt>
                <c:pt idx="34">
                  <c:v>36160</c:v>
                </c:pt>
                <c:pt idx="35">
                  <c:v>36191</c:v>
                </c:pt>
                <c:pt idx="36">
                  <c:v>36219</c:v>
                </c:pt>
                <c:pt idx="37">
                  <c:v>36250</c:v>
                </c:pt>
                <c:pt idx="38">
                  <c:v>36280</c:v>
                </c:pt>
                <c:pt idx="39">
                  <c:v>36311</c:v>
                </c:pt>
                <c:pt idx="40">
                  <c:v>36341</c:v>
                </c:pt>
                <c:pt idx="41">
                  <c:v>36372</c:v>
                </c:pt>
                <c:pt idx="42">
                  <c:v>36403</c:v>
                </c:pt>
                <c:pt idx="43">
                  <c:v>36433</c:v>
                </c:pt>
                <c:pt idx="44">
                  <c:v>36462</c:v>
                </c:pt>
                <c:pt idx="45">
                  <c:v>36494</c:v>
                </c:pt>
                <c:pt idx="46">
                  <c:v>36525</c:v>
                </c:pt>
                <c:pt idx="47">
                  <c:v>36556</c:v>
                </c:pt>
                <c:pt idx="48">
                  <c:v>36585</c:v>
                </c:pt>
                <c:pt idx="49">
                  <c:v>36616</c:v>
                </c:pt>
                <c:pt idx="50">
                  <c:v>36644</c:v>
                </c:pt>
                <c:pt idx="51">
                  <c:v>36677</c:v>
                </c:pt>
                <c:pt idx="52">
                  <c:v>36707</c:v>
                </c:pt>
                <c:pt idx="53">
                  <c:v>36738</c:v>
                </c:pt>
                <c:pt idx="54">
                  <c:v>36769</c:v>
                </c:pt>
                <c:pt idx="55">
                  <c:v>36798</c:v>
                </c:pt>
                <c:pt idx="56">
                  <c:v>36830</c:v>
                </c:pt>
                <c:pt idx="57">
                  <c:v>36860</c:v>
                </c:pt>
                <c:pt idx="58">
                  <c:v>36889</c:v>
                </c:pt>
                <c:pt idx="59">
                  <c:v>36922</c:v>
                </c:pt>
                <c:pt idx="60">
                  <c:v>36950</c:v>
                </c:pt>
                <c:pt idx="61">
                  <c:v>36980</c:v>
                </c:pt>
                <c:pt idx="62">
                  <c:v>37011</c:v>
                </c:pt>
                <c:pt idx="63">
                  <c:v>37042</c:v>
                </c:pt>
                <c:pt idx="64">
                  <c:v>37071</c:v>
                </c:pt>
                <c:pt idx="65">
                  <c:v>37103</c:v>
                </c:pt>
                <c:pt idx="66">
                  <c:v>37134</c:v>
                </c:pt>
                <c:pt idx="67">
                  <c:v>37162</c:v>
                </c:pt>
                <c:pt idx="68">
                  <c:v>37195</c:v>
                </c:pt>
                <c:pt idx="69">
                  <c:v>37225</c:v>
                </c:pt>
                <c:pt idx="70">
                  <c:v>37256</c:v>
                </c:pt>
                <c:pt idx="71">
                  <c:v>37287</c:v>
                </c:pt>
                <c:pt idx="72">
                  <c:v>37315</c:v>
                </c:pt>
                <c:pt idx="73">
                  <c:v>37343</c:v>
                </c:pt>
                <c:pt idx="74">
                  <c:v>37376</c:v>
                </c:pt>
                <c:pt idx="75">
                  <c:v>37407</c:v>
                </c:pt>
                <c:pt idx="76">
                  <c:v>37435</c:v>
                </c:pt>
                <c:pt idx="77">
                  <c:v>37468</c:v>
                </c:pt>
                <c:pt idx="78">
                  <c:v>37498</c:v>
                </c:pt>
                <c:pt idx="79">
                  <c:v>37529</c:v>
                </c:pt>
                <c:pt idx="80">
                  <c:v>37560</c:v>
                </c:pt>
                <c:pt idx="81">
                  <c:v>37589</c:v>
                </c:pt>
                <c:pt idx="82">
                  <c:v>37621</c:v>
                </c:pt>
                <c:pt idx="83">
                  <c:v>37652</c:v>
                </c:pt>
                <c:pt idx="84">
                  <c:v>37680</c:v>
                </c:pt>
                <c:pt idx="85">
                  <c:v>37711</c:v>
                </c:pt>
                <c:pt idx="86">
                  <c:v>37741</c:v>
                </c:pt>
                <c:pt idx="87">
                  <c:v>37772</c:v>
                </c:pt>
                <c:pt idx="88">
                  <c:v>37802</c:v>
                </c:pt>
                <c:pt idx="89">
                  <c:v>37833</c:v>
                </c:pt>
                <c:pt idx="90">
                  <c:v>37864</c:v>
                </c:pt>
                <c:pt idx="91">
                  <c:v>37894</c:v>
                </c:pt>
                <c:pt idx="92">
                  <c:v>37925</c:v>
                </c:pt>
                <c:pt idx="93">
                  <c:v>37955</c:v>
                </c:pt>
                <c:pt idx="94">
                  <c:v>37986</c:v>
                </c:pt>
                <c:pt idx="95">
                  <c:v>38017</c:v>
                </c:pt>
                <c:pt idx="96">
                  <c:v>38046</c:v>
                </c:pt>
                <c:pt idx="97">
                  <c:v>38077</c:v>
                </c:pt>
                <c:pt idx="98">
                  <c:v>38107</c:v>
                </c:pt>
                <c:pt idx="99">
                  <c:v>38138</c:v>
                </c:pt>
                <c:pt idx="100">
                  <c:v>38168</c:v>
                </c:pt>
                <c:pt idx="101">
                  <c:v>38199</c:v>
                </c:pt>
                <c:pt idx="102">
                  <c:v>38230</c:v>
                </c:pt>
                <c:pt idx="103">
                  <c:v>38260</c:v>
                </c:pt>
                <c:pt idx="104">
                  <c:v>38291</c:v>
                </c:pt>
                <c:pt idx="105">
                  <c:v>38321</c:v>
                </c:pt>
                <c:pt idx="106">
                  <c:v>38352</c:v>
                </c:pt>
                <c:pt idx="107">
                  <c:v>38383</c:v>
                </c:pt>
                <c:pt idx="108">
                  <c:v>38411</c:v>
                </c:pt>
                <c:pt idx="109">
                  <c:v>38442</c:v>
                </c:pt>
                <c:pt idx="110">
                  <c:v>38472</c:v>
                </c:pt>
                <c:pt idx="111">
                  <c:v>38503</c:v>
                </c:pt>
                <c:pt idx="112">
                  <c:v>38533</c:v>
                </c:pt>
                <c:pt idx="113">
                  <c:v>38564</c:v>
                </c:pt>
                <c:pt idx="114">
                  <c:v>38595</c:v>
                </c:pt>
                <c:pt idx="115">
                  <c:v>38625</c:v>
                </c:pt>
                <c:pt idx="116">
                  <c:v>38656</c:v>
                </c:pt>
                <c:pt idx="117">
                  <c:v>38686</c:v>
                </c:pt>
                <c:pt idx="118">
                  <c:v>38717</c:v>
                </c:pt>
                <c:pt idx="119">
                  <c:v>38748</c:v>
                </c:pt>
                <c:pt idx="120">
                  <c:v>38776</c:v>
                </c:pt>
                <c:pt idx="121">
                  <c:v>38807</c:v>
                </c:pt>
                <c:pt idx="122">
                  <c:v>38837</c:v>
                </c:pt>
                <c:pt idx="123">
                  <c:v>38868</c:v>
                </c:pt>
                <c:pt idx="124">
                  <c:v>38898</c:v>
                </c:pt>
                <c:pt idx="125">
                  <c:v>38929</c:v>
                </c:pt>
                <c:pt idx="126">
                  <c:v>38960</c:v>
                </c:pt>
                <c:pt idx="127">
                  <c:v>38990</c:v>
                </c:pt>
                <c:pt idx="128">
                  <c:v>39021</c:v>
                </c:pt>
                <c:pt idx="129">
                  <c:v>39051</c:v>
                </c:pt>
                <c:pt idx="130">
                  <c:v>39082</c:v>
                </c:pt>
                <c:pt idx="131">
                  <c:v>39113</c:v>
                </c:pt>
                <c:pt idx="132">
                  <c:v>39141</c:v>
                </c:pt>
                <c:pt idx="133">
                  <c:v>39172</c:v>
                </c:pt>
                <c:pt idx="134">
                  <c:v>39202</c:v>
                </c:pt>
                <c:pt idx="135">
                  <c:v>39233</c:v>
                </c:pt>
                <c:pt idx="136">
                  <c:v>39263</c:v>
                </c:pt>
                <c:pt idx="137">
                  <c:v>39294</c:v>
                </c:pt>
                <c:pt idx="138">
                  <c:v>39325</c:v>
                </c:pt>
                <c:pt idx="139">
                  <c:v>39355</c:v>
                </c:pt>
                <c:pt idx="140">
                  <c:v>39386</c:v>
                </c:pt>
                <c:pt idx="141">
                  <c:v>39416</c:v>
                </c:pt>
                <c:pt idx="142">
                  <c:v>39447</c:v>
                </c:pt>
                <c:pt idx="143">
                  <c:v>39478</c:v>
                </c:pt>
                <c:pt idx="144">
                  <c:v>39507</c:v>
                </c:pt>
                <c:pt idx="145">
                  <c:v>39538</c:v>
                </c:pt>
                <c:pt idx="146">
                  <c:v>39568</c:v>
                </c:pt>
                <c:pt idx="147">
                  <c:v>39599</c:v>
                </c:pt>
                <c:pt idx="148">
                  <c:v>39629</c:v>
                </c:pt>
                <c:pt idx="149">
                  <c:v>39660</c:v>
                </c:pt>
                <c:pt idx="150">
                  <c:v>39691</c:v>
                </c:pt>
                <c:pt idx="151">
                  <c:v>39721</c:v>
                </c:pt>
                <c:pt idx="152">
                  <c:v>39752</c:v>
                </c:pt>
                <c:pt idx="153">
                  <c:v>39782</c:v>
                </c:pt>
                <c:pt idx="154">
                  <c:v>39813</c:v>
                </c:pt>
                <c:pt idx="155">
                  <c:v>39844</c:v>
                </c:pt>
                <c:pt idx="156">
                  <c:v>39872</c:v>
                </c:pt>
                <c:pt idx="157">
                  <c:v>39903</c:v>
                </c:pt>
                <c:pt idx="158">
                  <c:v>39933</c:v>
                </c:pt>
                <c:pt idx="159">
                  <c:v>39964</c:v>
                </c:pt>
                <c:pt idx="160">
                  <c:v>39994</c:v>
                </c:pt>
                <c:pt idx="161">
                  <c:v>40025</c:v>
                </c:pt>
                <c:pt idx="162">
                  <c:v>40056</c:v>
                </c:pt>
                <c:pt idx="163">
                  <c:v>40086</c:v>
                </c:pt>
                <c:pt idx="164">
                  <c:v>40117</c:v>
                </c:pt>
                <c:pt idx="165">
                  <c:v>40147</c:v>
                </c:pt>
                <c:pt idx="166">
                  <c:v>40178</c:v>
                </c:pt>
                <c:pt idx="167">
                  <c:v>40209</c:v>
                </c:pt>
                <c:pt idx="168">
                  <c:v>40237</c:v>
                </c:pt>
                <c:pt idx="169">
                  <c:v>40268</c:v>
                </c:pt>
                <c:pt idx="170">
                  <c:v>40298</c:v>
                </c:pt>
                <c:pt idx="171">
                  <c:v>40329</c:v>
                </c:pt>
                <c:pt idx="172">
                  <c:v>40359</c:v>
                </c:pt>
                <c:pt idx="173">
                  <c:v>40390</c:v>
                </c:pt>
                <c:pt idx="174">
                  <c:v>40421</c:v>
                </c:pt>
                <c:pt idx="175">
                  <c:v>40451</c:v>
                </c:pt>
                <c:pt idx="176">
                  <c:v>40482</c:v>
                </c:pt>
                <c:pt idx="177">
                  <c:v>40512</c:v>
                </c:pt>
                <c:pt idx="178">
                  <c:v>40543</c:v>
                </c:pt>
                <c:pt idx="179">
                  <c:v>40574</c:v>
                </c:pt>
                <c:pt idx="180">
                  <c:v>40602</c:v>
                </c:pt>
                <c:pt idx="181">
                  <c:v>40633</c:v>
                </c:pt>
                <c:pt idx="182">
                  <c:v>40663</c:v>
                </c:pt>
                <c:pt idx="183">
                  <c:v>40694</c:v>
                </c:pt>
                <c:pt idx="184">
                  <c:v>40724</c:v>
                </c:pt>
                <c:pt idx="185">
                  <c:v>40755</c:v>
                </c:pt>
                <c:pt idx="186">
                  <c:v>40786</c:v>
                </c:pt>
                <c:pt idx="187">
                  <c:v>40816</c:v>
                </c:pt>
                <c:pt idx="188">
                  <c:v>40847</c:v>
                </c:pt>
                <c:pt idx="189">
                  <c:v>40877</c:v>
                </c:pt>
                <c:pt idx="190">
                  <c:v>40908</c:v>
                </c:pt>
                <c:pt idx="191">
                  <c:v>40939</c:v>
                </c:pt>
                <c:pt idx="192">
                  <c:v>40968</c:v>
                </c:pt>
                <c:pt idx="193">
                  <c:v>40999</c:v>
                </c:pt>
                <c:pt idx="194">
                  <c:v>41029</c:v>
                </c:pt>
                <c:pt idx="195">
                  <c:v>41060</c:v>
                </c:pt>
                <c:pt idx="196">
                  <c:v>41090</c:v>
                </c:pt>
                <c:pt idx="197">
                  <c:v>41121</c:v>
                </c:pt>
                <c:pt idx="198">
                  <c:v>41152</c:v>
                </c:pt>
                <c:pt idx="199">
                  <c:v>41182</c:v>
                </c:pt>
                <c:pt idx="200">
                  <c:v>41213</c:v>
                </c:pt>
                <c:pt idx="201">
                  <c:v>41243</c:v>
                </c:pt>
                <c:pt idx="202">
                  <c:v>41274</c:v>
                </c:pt>
                <c:pt idx="203">
                  <c:v>41305</c:v>
                </c:pt>
                <c:pt idx="204">
                  <c:v>41333</c:v>
                </c:pt>
                <c:pt idx="205">
                  <c:v>41364</c:v>
                </c:pt>
                <c:pt idx="206">
                  <c:v>41394</c:v>
                </c:pt>
                <c:pt idx="207">
                  <c:v>41425</c:v>
                </c:pt>
                <c:pt idx="208">
                  <c:v>41455</c:v>
                </c:pt>
                <c:pt idx="209">
                  <c:v>41486</c:v>
                </c:pt>
                <c:pt idx="210">
                  <c:v>41517</c:v>
                </c:pt>
                <c:pt idx="211">
                  <c:v>41547</c:v>
                </c:pt>
                <c:pt idx="212">
                  <c:v>41578</c:v>
                </c:pt>
                <c:pt idx="213">
                  <c:v>41608</c:v>
                </c:pt>
                <c:pt idx="214">
                  <c:v>41639</c:v>
                </c:pt>
                <c:pt idx="215">
                  <c:v>41670</c:v>
                </c:pt>
                <c:pt idx="216">
                  <c:v>41698</c:v>
                </c:pt>
                <c:pt idx="217">
                  <c:v>41729</c:v>
                </c:pt>
                <c:pt idx="218">
                  <c:v>41759</c:v>
                </c:pt>
                <c:pt idx="219">
                  <c:v>41790</c:v>
                </c:pt>
                <c:pt idx="220">
                  <c:v>41820</c:v>
                </c:pt>
                <c:pt idx="221">
                  <c:v>41851</c:v>
                </c:pt>
                <c:pt idx="222">
                  <c:v>41882</c:v>
                </c:pt>
                <c:pt idx="223">
                  <c:v>41912</c:v>
                </c:pt>
                <c:pt idx="224">
                  <c:v>41943</c:v>
                </c:pt>
                <c:pt idx="225">
                  <c:v>41973</c:v>
                </c:pt>
                <c:pt idx="226">
                  <c:v>42004</c:v>
                </c:pt>
                <c:pt idx="227">
                  <c:v>42035</c:v>
                </c:pt>
                <c:pt idx="228">
                  <c:v>42063</c:v>
                </c:pt>
                <c:pt idx="229">
                  <c:v>42094</c:v>
                </c:pt>
                <c:pt idx="230">
                  <c:v>42124</c:v>
                </c:pt>
                <c:pt idx="231">
                  <c:v>42155</c:v>
                </c:pt>
                <c:pt idx="232">
                  <c:v>42185</c:v>
                </c:pt>
                <c:pt idx="233">
                  <c:v>42216</c:v>
                </c:pt>
                <c:pt idx="234">
                  <c:v>42247</c:v>
                </c:pt>
                <c:pt idx="235">
                  <c:v>42277</c:v>
                </c:pt>
                <c:pt idx="236">
                  <c:v>42308</c:v>
                </c:pt>
                <c:pt idx="237">
                  <c:v>42338</c:v>
                </c:pt>
                <c:pt idx="238">
                  <c:v>42369</c:v>
                </c:pt>
                <c:pt idx="239">
                  <c:v>42400</c:v>
                </c:pt>
                <c:pt idx="240">
                  <c:v>42429</c:v>
                </c:pt>
                <c:pt idx="241">
                  <c:v>42460</c:v>
                </c:pt>
                <c:pt idx="242">
                  <c:v>42490</c:v>
                </c:pt>
                <c:pt idx="243">
                  <c:v>42521</c:v>
                </c:pt>
                <c:pt idx="244">
                  <c:v>42551</c:v>
                </c:pt>
                <c:pt idx="245">
                  <c:v>42582</c:v>
                </c:pt>
                <c:pt idx="246">
                  <c:v>42613</c:v>
                </c:pt>
                <c:pt idx="247">
                  <c:v>42643</c:v>
                </c:pt>
                <c:pt idx="248">
                  <c:v>42674</c:v>
                </c:pt>
                <c:pt idx="249">
                  <c:v>42704</c:v>
                </c:pt>
                <c:pt idx="250">
                  <c:v>42735</c:v>
                </c:pt>
                <c:pt idx="251">
                  <c:v>42766</c:v>
                </c:pt>
                <c:pt idx="252">
                  <c:v>42794</c:v>
                </c:pt>
                <c:pt idx="253">
                  <c:v>42825</c:v>
                </c:pt>
                <c:pt idx="254">
                  <c:v>42855</c:v>
                </c:pt>
                <c:pt idx="255">
                  <c:v>42886</c:v>
                </c:pt>
                <c:pt idx="256">
                  <c:v>42916</c:v>
                </c:pt>
                <c:pt idx="257">
                  <c:v>42947</c:v>
                </c:pt>
                <c:pt idx="258">
                  <c:v>42978</c:v>
                </c:pt>
                <c:pt idx="259">
                  <c:v>43008</c:v>
                </c:pt>
                <c:pt idx="260">
                  <c:v>43039</c:v>
                </c:pt>
                <c:pt idx="261">
                  <c:v>43069</c:v>
                </c:pt>
                <c:pt idx="262">
                  <c:v>43100</c:v>
                </c:pt>
                <c:pt idx="263">
                  <c:v>43131</c:v>
                </c:pt>
                <c:pt idx="264">
                  <c:v>43159</c:v>
                </c:pt>
                <c:pt idx="265">
                  <c:v>43190</c:v>
                </c:pt>
                <c:pt idx="266">
                  <c:v>43220</c:v>
                </c:pt>
                <c:pt idx="267">
                  <c:v>43251</c:v>
                </c:pt>
                <c:pt idx="268">
                  <c:v>43281</c:v>
                </c:pt>
                <c:pt idx="269">
                  <c:v>43312</c:v>
                </c:pt>
                <c:pt idx="270">
                  <c:v>43343</c:v>
                </c:pt>
                <c:pt idx="271">
                  <c:v>43373</c:v>
                </c:pt>
                <c:pt idx="272">
                  <c:v>43404</c:v>
                </c:pt>
                <c:pt idx="273">
                  <c:v>43434</c:v>
                </c:pt>
                <c:pt idx="274">
                  <c:v>43465</c:v>
                </c:pt>
                <c:pt idx="275">
                  <c:v>43496</c:v>
                </c:pt>
                <c:pt idx="276">
                  <c:v>43524</c:v>
                </c:pt>
                <c:pt idx="277">
                  <c:v>43555</c:v>
                </c:pt>
                <c:pt idx="278">
                  <c:v>43585</c:v>
                </c:pt>
                <c:pt idx="279">
                  <c:v>43616</c:v>
                </c:pt>
                <c:pt idx="280">
                  <c:v>43646</c:v>
                </c:pt>
                <c:pt idx="281">
                  <c:v>43677</c:v>
                </c:pt>
                <c:pt idx="282">
                  <c:v>43708</c:v>
                </c:pt>
                <c:pt idx="283">
                  <c:v>43738</c:v>
                </c:pt>
                <c:pt idx="284">
                  <c:v>43769</c:v>
                </c:pt>
                <c:pt idx="285">
                  <c:v>43799</c:v>
                </c:pt>
                <c:pt idx="286">
                  <c:v>43830</c:v>
                </c:pt>
                <c:pt idx="287">
                  <c:v>43861</c:v>
                </c:pt>
                <c:pt idx="288">
                  <c:v>43890</c:v>
                </c:pt>
                <c:pt idx="289">
                  <c:v>43921</c:v>
                </c:pt>
                <c:pt idx="290">
                  <c:v>43951</c:v>
                </c:pt>
                <c:pt idx="291">
                  <c:v>43982</c:v>
                </c:pt>
                <c:pt idx="292">
                  <c:v>44012</c:v>
                </c:pt>
                <c:pt idx="293">
                  <c:v>44043</c:v>
                </c:pt>
                <c:pt idx="294">
                  <c:v>44074</c:v>
                </c:pt>
                <c:pt idx="295">
                  <c:v>44104</c:v>
                </c:pt>
                <c:pt idx="296">
                  <c:v>44135</c:v>
                </c:pt>
                <c:pt idx="297">
                  <c:v>44165</c:v>
                </c:pt>
                <c:pt idx="298">
                  <c:v>44196</c:v>
                </c:pt>
                <c:pt idx="299">
                  <c:v>44227</c:v>
                </c:pt>
                <c:pt idx="300">
                  <c:v>44255</c:v>
                </c:pt>
                <c:pt idx="301">
                  <c:v>44286</c:v>
                </c:pt>
                <c:pt idx="302">
                  <c:v>44316</c:v>
                </c:pt>
                <c:pt idx="303">
                  <c:v>44347</c:v>
                </c:pt>
                <c:pt idx="304">
                  <c:v>44377</c:v>
                </c:pt>
                <c:pt idx="305">
                  <c:v>44408</c:v>
                </c:pt>
                <c:pt idx="306">
                  <c:v>44439</c:v>
                </c:pt>
                <c:pt idx="307">
                  <c:v>44469</c:v>
                </c:pt>
                <c:pt idx="308">
                  <c:v>44500</c:v>
                </c:pt>
                <c:pt idx="309">
                  <c:v>44530</c:v>
                </c:pt>
                <c:pt idx="310">
                  <c:v>44561</c:v>
                </c:pt>
                <c:pt idx="311">
                  <c:v>44592</c:v>
                </c:pt>
                <c:pt idx="312">
                  <c:v>44620</c:v>
                </c:pt>
                <c:pt idx="313">
                  <c:v>44651</c:v>
                </c:pt>
                <c:pt idx="314">
                  <c:v>44681</c:v>
                </c:pt>
                <c:pt idx="315">
                  <c:v>44712</c:v>
                </c:pt>
                <c:pt idx="316">
                  <c:v>44742</c:v>
                </c:pt>
                <c:pt idx="317">
                  <c:v>44773</c:v>
                </c:pt>
                <c:pt idx="318">
                  <c:v>44804</c:v>
                </c:pt>
                <c:pt idx="319">
                  <c:v>44834</c:v>
                </c:pt>
                <c:pt idx="320">
                  <c:v>44865</c:v>
                </c:pt>
                <c:pt idx="321">
                  <c:v>44895</c:v>
                </c:pt>
                <c:pt idx="322">
                  <c:v>44926</c:v>
                </c:pt>
                <c:pt idx="323">
                  <c:v>44957</c:v>
                </c:pt>
                <c:pt idx="324">
                  <c:v>44985</c:v>
                </c:pt>
                <c:pt idx="325">
                  <c:v>45016</c:v>
                </c:pt>
                <c:pt idx="326">
                  <c:v>45046</c:v>
                </c:pt>
                <c:pt idx="327">
                  <c:v>45077</c:v>
                </c:pt>
                <c:pt idx="328">
                  <c:v>45107</c:v>
                </c:pt>
                <c:pt idx="329">
                  <c:v>45138</c:v>
                </c:pt>
                <c:pt idx="330">
                  <c:v>45169</c:v>
                </c:pt>
                <c:pt idx="331">
                  <c:v>45199</c:v>
                </c:pt>
                <c:pt idx="332">
                  <c:v>45230</c:v>
                </c:pt>
                <c:pt idx="333">
                  <c:v>45260</c:v>
                </c:pt>
                <c:pt idx="334">
                  <c:v>45291</c:v>
                </c:pt>
                <c:pt idx="335">
                  <c:v>45322</c:v>
                </c:pt>
                <c:pt idx="336">
                  <c:v>45351</c:v>
                </c:pt>
                <c:pt idx="337">
                  <c:v>45382</c:v>
                </c:pt>
                <c:pt idx="338">
                  <c:v>45412</c:v>
                </c:pt>
                <c:pt idx="339">
                  <c:v>45443</c:v>
                </c:pt>
                <c:pt idx="340">
                  <c:v>45473</c:v>
                </c:pt>
                <c:pt idx="341">
                  <c:v>45504</c:v>
                </c:pt>
                <c:pt idx="342">
                  <c:v>45535</c:v>
                </c:pt>
                <c:pt idx="343">
                  <c:v>45565</c:v>
                </c:pt>
                <c:pt idx="344">
                  <c:v>45596</c:v>
                </c:pt>
                <c:pt idx="345">
                  <c:v>45626</c:v>
                </c:pt>
                <c:pt idx="346">
                  <c:v>45657</c:v>
                </c:pt>
                <c:pt idx="347">
                  <c:v>45688</c:v>
                </c:pt>
                <c:pt idx="348">
                  <c:v>45716</c:v>
                </c:pt>
                <c:pt idx="349">
                  <c:v>45747</c:v>
                </c:pt>
                <c:pt idx="350">
                  <c:v>45777</c:v>
                </c:pt>
                <c:pt idx="351">
                  <c:v>45808</c:v>
                </c:pt>
                <c:pt idx="352">
                  <c:v>45838</c:v>
                </c:pt>
                <c:pt idx="353">
                  <c:v>45869</c:v>
                </c:pt>
                <c:pt idx="354">
                  <c:v>45900</c:v>
                </c:pt>
                <c:pt idx="355">
                  <c:v>45930</c:v>
                </c:pt>
                <c:pt idx="356">
                  <c:v>45961</c:v>
                </c:pt>
                <c:pt idx="357">
                  <c:v>45991</c:v>
                </c:pt>
                <c:pt idx="358">
                  <c:v>46022</c:v>
                </c:pt>
                <c:pt idx="359">
                  <c:v>46053</c:v>
                </c:pt>
                <c:pt idx="360">
                  <c:v>46081</c:v>
                </c:pt>
                <c:pt idx="361">
                  <c:v>46112</c:v>
                </c:pt>
                <c:pt idx="362">
                  <c:v>46142</c:v>
                </c:pt>
                <c:pt idx="363">
                  <c:v>46173</c:v>
                </c:pt>
                <c:pt idx="364">
                  <c:v>46203</c:v>
                </c:pt>
              </c:numCache>
            </c:numRef>
          </c:cat>
          <c:val>
            <c:numRef>
              <c:f>Sheet1!$B$3:$B$367</c:f>
              <c:numCache>
                <c:formatCode>General</c:formatCode>
                <c:ptCount val="365"/>
                <c:pt idx="0">
                  <c:v>101.18694031019092</c:v>
                </c:pt>
                <c:pt idx="1">
                  <c:v>101.98594806421201</c:v>
                </c:pt>
                <c:pt idx="2">
                  <c:v>103.70917072204584</c:v>
                </c:pt>
                <c:pt idx="3">
                  <c:v>105.47918878069486</c:v>
                </c:pt>
                <c:pt idx="4">
                  <c:v>104.35463525354243</c:v>
                </c:pt>
                <c:pt idx="5">
                  <c:v>105.10662742261819</c:v>
                </c:pt>
                <c:pt idx="6">
                  <c:v>107.25161957876405</c:v>
                </c:pt>
                <c:pt idx="7">
                  <c:v>109.31407873907838</c:v>
                </c:pt>
                <c:pt idx="8">
                  <c:v>112.28042254609841</c:v>
                </c:pt>
                <c:pt idx="9">
                  <c:v>116.41822792197978</c:v>
                </c:pt>
                <c:pt idx="10">
                  <c:v>115.39037514319399</c:v>
                </c:pt>
                <c:pt idx="11">
                  <c:v>117.24566771137017</c:v>
                </c:pt>
                <c:pt idx="12">
                  <c:v>117.56259702327674</c:v>
                </c:pt>
                <c:pt idx="13">
                  <c:v>116.28175315312134</c:v>
                </c:pt>
                <c:pt idx="14">
                  <c:v>118.24068444129026</c:v>
                </c:pt>
                <c:pt idx="15">
                  <c:v>122.53271137312244</c:v>
                </c:pt>
                <c:pt idx="16">
                  <c:v>125.37024408289093</c:v>
                </c:pt>
                <c:pt idx="17">
                  <c:v>131.42898719147627</c:v>
                </c:pt>
                <c:pt idx="18">
                  <c:v>130.85561133083345</c:v>
                </c:pt>
                <c:pt idx="19">
                  <c:v>136.06925680419894</c:v>
                </c:pt>
                <c:pt idx="20">
                  <c:v>136.82950713669982</c:v>
                </c:pt>
                <c:pt idx="21">
                  <c:v>135.87753790182344</c:v>
                </c:pt>
                <c:pt idx="22">
                  <c:v>138.56047275964752</c:v>
                </c:pt>
                <c:pt idx="23">
                  <c:v>138.11479286226</c:v>
                </c:pt>
                <c:pt idx="24">
                  <c:v>140.24864315987762</c:v>
                </c:pt>
                <c:pt idx="25">
                  <c:v>141.86920882058374</c:v>
                </c:pt>
                <c:pt idx="26">
                  <c:v>147.19606117380744</c:v>
                </c:pt>
                <c:pt idx="27">
                  <c:v>147.48241198123506</c:v>
                </c:pt>
                <c:pt idx="28">
                  <c:v>146.55208239280168</c:v>
                </c:pt>
                <c:pt idx="29">
                  <c:v>144.08403973314384</c:v>
                </c:pt>
                <c:pt idx="30">
                  <c:v>130.45741203266502</c:v>
                </c:pt>
                <c:pt idx="31">
                  <c:v>132.78953996899708</c:v>
                </c:pt>
                <c:pt idx="32">
                  <c:v>138.5701663122222</c:v>
                </c:pt>
                <c:pt idx="33">
                  <c:v>141.97247735537849</c:v>
                </c:pt>
                <c:pt idx="34">
                  <c:v>144.04577520571016</c:v>
                </c:pt>
                <c:pt idx="35">
                  <c:v>145.5191669497934</c:v>
                </c:pt>
                <c:pt idx="36">
                  <c:v>142.01787346489459</c:v>
                </c:pt>
                <c:pt idx="37">
                  <c:v>144.62097907935842</c:v>
                </c:pt>
                <c:pt idx="38">
                  <c:v>146.63331824750369</c:v>
                </c:pt>
                <c:pt idx="39">
                  <c:v>145.28613804140591</c:v>
                </c:pt>
                <c:pt idx="40">
                  <c:v>145.96085640059832</c:v>
                </c:pt>
                <c:pt idx="41">
                  <c:v>146.03223566423574</c:v>
                </c:pt>
                <c:pt idx="42">
                  <c:v>146.10003062282513</c:v>
                </c:pt>
                <c:pt idx="43">
                  <c:v>144.32752715649923</c:v>
                </c:pt>
                <c:pt idx="44">
                  <c:v>146.71835421827726</c:v>
                </c:pt>
                <c:pt idx="45">
                  <c:v>148.54578508875477</c:v>
                </c:pt>
                <c:pt idx="46">
                  <c:v>151.41750338144689</c:v>
                </c:pt>
                <c:pt idx="47">
                  <c:v>149.57636407789019</c:v>
                </c:pt>
                <c:pt idx="48">
                  <c:v>153.68677478690662</c:v>
                </c:pt>
                <c:pt idx="49">
                  <c:v>160.58489495340089</c:v>
                </c:pt>
                <c:pt idx="50">
                  <c:v>161.15439849778087</c:v>
                </c:pt>
                <c:pt idx="51">
                  <c:v>160.37702931622897</c:v>
                </c:pt>
                <c:pt idx="52">
                  <c:v>165.87986781194184</c:v>
                </c:pt>
                <c:pt idx="53">
                  <c:v>166.90975814323281</c:v>
                </c:pt>
                <c:pt idx="54">
                  <c:v>175.83715801839838</c:v>
                </c:pt>
                <c:pt idx="55">
                  <c:v>173.16490525716455</c:v>
                </c:pt>
                <c:pt idx="56">
                  <c:v>169.78570408871411</c:v>
                </c:pt>
                <c:pt idx="57">
                  <c:v>162.18431081934281</c:v>
                </c:pt>
                <c:pt idx="58">
                  <c:v>166.48483343080403</c:v>
                </c:pt>
                <c:pt idx="59">
                  <c:v>167.87334270372358</c:v>
                </c:pt>
                <c:pt idx="60">
                  <c:v>162.99623697173143</c:v>
                </c:pt>
                <c:pt idx="61">
                  <c:v>161.77509196406189</c:v>
                </c:pt>
                <c:pt idx="62">
                  <c:v>163.32150339681519</c:v>
                </c:pt>
                <c:pt idx="63">
                  <c:v>165.5044116474952</c:v>
                </c:pt>
                <c:pt idx="64">
                  <c:v>162.77142424224692</c:v>
                </c:pt>
                <c:pt idx="65">
                  <c:v>165.33302342630978</c:v>
                </c:pt>
                <c:pt idx="66">
                  <c:v>164.07863509041653</c:v>
                </c:pt>
                <c:pt idx="67">
                  <c:v>161.7966736551777</c:v>
                </c:pt>
                <c:pt idx="68">
                  <c:v>164.26158925738048</c:v>
                </c:pt>
                <c:pt idx="69">
                  <c:v>166.87605572407361</c:v>
                </c:pt>
                <c:pt idx="70">
                  <c:v>169.25766064848921</c:v>
                </c:pt>
                <c:pt idx="71">
                  <c:v>168.31663491997725</c:v>
                </c:pt>
                <c:pt idx="72">
                  <c:v>170.03903733136119</c:v>
                </c:pt>
                <c:pt idx="73">
                  <c:v>171.05361937652299</c:v>
                </c:pt>
                <c:pt idx="74">
                  <c:v>169.03105020314246</c:v>
                </c:pt>
                <c:pt idx="75">
                  <c:v>168.49809061531735</c:v>
                </c:pt>
                <c:pt idx="76">
                  <c:v>165.39442924058727</c:v>
                </c:pt>
                <c:pt idx="77">
                  <c:v>163.19664009871059</c:v>
                </c:pt>
                <c:pt idx="78">
                  <c:v>165.26608175751599</c:v>
                </c:pt>
                <c:pt idx="79">
                  <c:v>164.08892909707512</c:v>
                </c:pt>
                <c:pt idx="80">
                  <c:v>162.87195392459466</c:v>
                </c:pt>
                <c:pt idx="81">
                  <c:v>165.51526127075073</c:v>
                </c:pt>
                <c:pt idx="82">
                  <c:v>168.32082475617577</c:v>
                </c:pt>
                <c:pt idx="83">
                  <c:v>168.37923171089537</c:v>
                </c:pt>
                <c:pt idx="84">
                  <c:v>169.53352402881603</c:v>
                </c:pt>
                <c:pt idx="85">
                  <c:v>168.14482201216686</c:v>
                </c:pt>
                <c:pt idx="86">
                  <c:v>170.64990149758597</c:v>
                </c:pt>
                <c:pt idx="87">
                  <c:v>173.22477761294871</c:v>
                </c:pt>
                <c:pt idx="88">
                  <c:v>176.66227825776284</c:v>
                </c:pt>
                <c:pt idx="89">
                  <c:v>179.54021701371821</c:v>
                </c:pt>
                <c:pt idx="90">
                  <c:v>182.49532891207153</c:v>
                </c:pt>
                <c:pt idx="91">
                  <c:v>182.80905571098705</c:v>
                </c:pt>
                <c:pt idx="92">
                  <c:v>186.75742262110458</c:v>
                </c:pt>
                <c:pt idx="93">
                  <c:v>188.03359736606862</c:v>
                </c:pt>
                <c:pt idx="94">
                  <c:v>194.79268450718183</c:v>
                </c:pt>
                <c:pt idx="95">
                  <c:v>200.24606375961645</c:v>
                </c:pt>
                <c:pt idx="96">
                  <c:v>203.24034297078566</c:v>
                </c:pt>
                <c:pt idx="97">
                  <c:v>204.01737726093214</c:v>
                </c:pt>
                <c:pt idx="98">
                  <c:v>201.81795050434326</c:v>
                </c:pt>
                <c:pt idx="99">
                  <c:v>202.9140033601773</c:v>
                </c:pt>
                <c:pt idx="100">
                  <c:v>203.804035201528</c:v>
                </c:pt>
                <c:pt idx="101">
                  <c:v>205.29789528485674</c:v>
                </c:pt>
                <c:pt idx="102">
                  <c:v>205.65098531024736</c:v>
                </c:pt>
                <c:pt idx="103">
                  <c:v>206.02205921019305</c:v>
                </c:pt>
                <c:pt idx="104">
                  <c:v>207.76128737376808</c:v>
                </c:pt>
                <c:pt idx="105">
                  <c:v>213.23704142815515</c:v>
                </c:pt>
                <c:pt idx="106">
                  <c:v>217.1041609098223</c:v>
                </c:pt>
                <c:pt idx="107">
                  <c:v>219.10594833217939</c:v>
                </c:pt>
                <c:pt idx="108">
                  <c:v>222.13043535305894</c:v>
                </c:pt>
                <c:pt idx="109">
                  <c:v>220.53584514509433</c:v>
                </c:pt>
                <c:pt idx="110">
                  <c:v>220.57013935115779</c:v>
                </c:pt>
                <c:pt idx="111">
                  <c:v>224.23965182763166</c:v>
                </c:pt>
                <c:pt idx="112">
                  <c:v>228.32655380174168</c:v>
                </c:pt>
                <c:pt idx="113">
                  <c:v>233.94224539249549</c:v>
                </c:pt>
                <c:pt idx="114">
                  <c:v>238.72119582474457</c:v>
                </c:pt>
                <c:pt idx="115">
                  <c:v>242.99009514299794</c:v>
                </c:pt>
                <c:pt idx="116">
                  <c:v>234.85516047637668</c:v>
                </c:pt>
                <c:pt idx="117">
                  <c:v>241.25654347002245</c:v>
                </c:pt>
                <c:pt idx="118">
                  <c:v>249.88602947287819</c:v>
                </c:pt>
                <c:pt idx="119">
                  <c:v>255.67588877576475</c:v>
                </c:pt>
                <c:pt idx="120">
                  <c:v>252.49783747828198</c:v>
                </c:pt>
                <c:pt idx="121">
                  <c:v>257.04279855289104</c:v>
                </c:pt>
                <c:pt idx="122">
                  <c:v>258.34086468558314</c:v>
                </c:pt>
                <c:pt idx="123">
                  <c:v>253.93615294269395</c:v>
                </c:pt>
                <c:pt idx="124">
                  <c:v>248.738079891957</c:v>
                </c:pt>
                <c:pt idx="125">
                  <c:v>255.8544763576659</c:v>
                </c:pt>
                <c:pt idx="126">
                  <c:v>261.55235554615115</c:v>
                </c:pt>
                <c:pt idx="127">
                  <c:v>262.38409203678788</c:v>
                </c:pt>
                <c:pt idx="128">
                  <c:v>268.59472349529869</c:v>
                </c:pt>
                <c:pt idx="129">
                  <c:v>270.24389509755986</c:v>
                </c:pt>
                <c:pt idx="130">
                  <c:v>273.28143647845638</c:v>
                </c:pt>
                <c:pt idx="131">
                  <c:v>275.146631199799</c:v>
                </c:pt>
                <c:pt idx="132">
                  <c:v>275.96164055975629</c:v>
                </c:pt>
                <c:pt idx="133">
                  <c:v>280.0152678662177</c:v>
                </c:pt>
                <c:pt idx="134">
                  <c:v>280.87972260071621</c:v>
                </c:pt>
                <c:pt idx="135">
                  <c:v>287.62858625731911</c:v>
                </c:pt>
                <c:pt idx="136">
                  <c:v>283.79744366974666</c:v>
                </c:pt>
                <c:pt idx="137">
                  <c:v>282.35648513710646</c:v>
                </c:pt>
                <c:pt idx="138">
                  <c:v>282.34921445761415</c:v>
                </c:pt>
                <c:pt idx="139">
                  <c:v>284.52197269709006</c:v>
                </c:pt>
                <c:pt idx="140">
                  <c:v>286.83189534532642</c:v>
                </c:pt>
                <c:pt idx="141">
                  <c:v>286.24625230735859</c:v>
                </c:pt>
                <c:pt idx="142">
                  <c:v>283.03741206800169</c:v>
                </c:pt>
                <c:pt idx="143">
                  <c:v>276.659917998715</c:v>
                </c:pt>
                <c:pt idx="144">
                  <c:v>277.67211040126381</c:v>
                </c:pt>
                <c:pt idx="145">
                  <c:v>282.65692122265966</c:v>
                </c:pt>
                <c:pt idx="146">
                  <c:v>289.53757138363562</c:v>
                </c:pt>
                <c:pt idx="147">
                  <c:v>291.5083942768419</c:v>
                </c:pt>
                <c:pt idx="148">
                  <c:v>283.85161059756962</c:v>
                </c:pt>
                <c:pt idx="149">
                  <c:v>282.21299031680229</c:v>
                </c:pt>
                <c:pt idx="150">
                  <c:v>286.87372938549458</c:v>
                </c:pt>
                <c:pt idx="151">
                  <c:v>274.16341357423221</c:v>
                </c:pt>
                <c:pt idx="152">
                  <c:v>264.50479689960895</c:v>
                </c:pt>
                <c:pt idx="153">
                  <c:v>260.57347328129805</c:v>
                </c:pt>
                <c:pt idx="154">
                  <c:v>265.25129838666095</c:v>
                </c:pt>
                <c:pt idx="155">
                  <c:v>256.99844674431716</c:v>
                </c:pt>
                <c:pt idx="156">
                  <c:v>254.16580111137623</c:v>
                </c:pt>
                <c:pt idx="157">
                  <c:v>261.73523416542838</c:v>
                </c:pt>
                <c:pt idx="158">
                  <c:v>265.43973309771434</c:v>
                </c:pt>
                <c:pt idx="159">
                  <c:v>269.26588805950581</c:v>
                </c:pt>
                <c:pt idx="160">
                  <c:v>276.0201535955905</c:v>
                </c:pt>
                <c:pt idx="161">
                  <c:v>280.62409627923347</c:v>
                </c:pt>
                <c:pt idx="162">
                  <c:v>284.77797311202187</c:v>
                </c:pt>
                <c:pt idx="163">
                  <c:v>290.01004110181231</c:v>
                </c:pt>
                <c:pt idx="164">
                  <c:v>286.00427575646376</c:v>
                </c:pt>
                <c:pt idx="165">
                  <c:v>292.79768847552458</c:v>
                </c:pt>
                <c:pt idx="166">
                  <c:v>296.55684795752262</c:v>
                </c:pt>
                <c:pt idx="167">
                  <c:v>291.10700342946973</c:v>
                </c:pt>
                <c:pt idx="168">
                  <c:v>295.29694437980629</c:v>
                </c:pt>
                <c:pt idx="169">
                  <c:v>300.91993727564642</c:v>
                </c:pt>
                <c:pt idx="170">
                  <c:v>300.19683542533693</c:v>
                </c:pt>
                <c:pt idx="171">
                  <c:v>292.5824882391525</c:v>
                </c:pt>
                <c:pt idx="172">
                  <c:v>289.5999555674984</c:v>
                </c:pt>
                <c:pt idx="173">
                  <c:v>298.88325642205524</c:v>
                </c:pt>
                <c:pt idx="174">
                  <c:v>301.76992039539044</c:v>
                </c:pt>
                <c:pt idx="175">
                  <c:v>308.50760922928021</c:v>
                </c:pt>
                <c:pt idx="176">
                  <c:v>310.94020203489811</c:v>
                </c:pt>
                <c:pt idx="177">
                  <c:v>310.79371681334936</c:v>
                </c:pt>
                <c:pt idx="178">
                  <c:v>315.75770374085994</c:v>
                </c:pt>
                <c:pt idx="179">
                  <c:v>318.29313991264746</c:v>
                </c:pt>
                <c:pt idx="180">
                  <c:v>323.97178616141002</c:v>
                </c:pt>
                <c:pt idx="181">
                  <c:v>322.46330536206983</c:v>
                </c:pt>
                <c:pt idx="182">
                  <c:v>321.84981691874992</c:v>
                </c:pt>
                <c:pt idx="183">
                  <c:v>322.67197138370204</c:v>
                </c:pt>
                <c:pt idx="184">
                  <c:v>319.37781322784582</c:v>
                </c:pt>
                <c:pt idx="185">
                  <c:v>317.0502374642071</c:v>
                </c:pt>
                <c:pt idx="186">
                  <c:v>310.64392234106907</c:v>
                </c:pt>
                <c:pt idx="187">
                  <c:v>300.68529434697336</c:v>
                </c:pt>
                <c:pt idx="188">
                  <c:v>308.10183139255992</c:v>
                </c:pt>
                <c:pt idx="189">
                  <c:v>308.60688674781176</c:v>
                </c:pt>
                <c:pt idx="190">
                  <c:v>309.44014447782757</c:v>
                </c:pt>
                <c:pt idx="191">
                  <c:v>310.21807700104478</c:v>
                </c:pt>
                <c:pt idx="192">
                  <c:v>313.06432785752935</c:v>
                </c:pt>
                <c:pt idx="193">
                  <c:v>314.71229847937138</c:v>
                </c:pt>
                <c:pt idx="194">
                  <c:v>312.59050816302346</c:v>
                </c:pt>
                <c:pt idx="195">
                  <c:v>311.24668156843063</c:v>
                </c:pt>
                <c:pt idx="196">
                  <c:v>313.82318159845408</c:v>
                </c:pt>
                <c:pt idx="197">
                  <c:v>316.31870353852497</c:v>
                </c:pt>
                <c:pt idx="198">
                  <c:v>316.76154972347894</c:v>
                </c:pt>
                <c:pt idx="199">
                  <c:v>321.88485102870646</c:v>
                </c:pt>
                <c:pt idx="200">
                  <c:v>324.31025338120781</c:v>
                </c:pt>
                <c:pt idx="201">
                  <c:v>326.78247044273274</c:v>
                </c:pt>
                <c:pt idx="202">
                  <c:v>329.02615888479255</c:v>
                </c:pt>
                <c:pt idx="203">
                  <c:v>334.76898146196777</c:v>
                </c:pt>
                <c:pt idx="204">
                  <c:v>342.07163202357913</c:v>
                </c:pt>
                <c:pt idx="205">
                  <c:v>345.88025757452965</c:v>
                </c:pt>
                <c:pt idx="206">
                  <c:v>345.96776527969604</c:v>
                </c:pt>
                <c:pt idx="207">
                  <c:v>351.50982291171147</c:v>
                </c:pt>
                <c:pt idx="208">
                  <c:v>347.11524710566925</c:v>
                </c:pt>
                <c:pt idx="209">
                  <c:v>355.99931474009173</c:v>
                </c:pt>
                <c:pt idx="210">
                  <c:v>356.32576611170839</c:v>
                </c:pt>
                <c:pt idx="211">
                  <c:v>363.68674378804411</c:v>
                </c:pt>
                <c:pt idx="212">
                  <c:v>376.73764258887803</c:v>
                </c:pt>
                <c:pt idx="213">
                  <c:v>388.28088395780128</c:v>
                </c:pt>
                <c:pt idx="214">
                  <c:v>395.70869726791403</c:v>
                </c:pt>
                <c:pt idx="215">
                  <c:v>393.71986535544551</c:v>
                </c:pt>
                <c:pt idx="216">
                  <c:v>406.85514750343384</c:v>
                </c:pt>
                <c:pt idx="217">
                  <c:v>415.57934243135003</c:v>
                </c:pt>
                <c:pt idx="218">
                  <c:v>418.5636176893496</c:v>
                </c:pt>
                <c:pt idx="219">
                  <c:v>420.85483493258107</c:v>
                </c:pt>
                <c:pt idx="220">
                  <c:v>426.97406423250078</c:v>
                </c:pt>
                <c:pt idx="221">
                  <c:v>425.05524278783992</c:v>
                </c:pt>
                <c:pt idx="222">
                  <c:v>437.42775079490832</c:v>
                </c:pt>
                <c:pt idx="223">
                  <c:v>432.28753729531735</c:v>
                </c:pt>
                <c:pt idx="224">
                  <c:v>432.15741874659147</c:v>
                </c:pt>
                <c:pt idx="225">
                  <c:v>442.12901902675037</c:v>
                </c:pt>
                <c:pt idx="226">
                  <c:v>441.57724201100496</c:v>
                </c:pt>
                <c:pt idx="227">
                  <c:v>446.64963978998537</c:v>
                </c:pt>
                <c:pt idx="228">
                  <c:v>465.20257252758182</c:v>
                </c:pt>
                <c:pt idx="229">
                  <c:v>460.71662412069838</c:v>
                </c:pt>
                <c:pt idx="230">
                  <c:v>456.92170128781618</c:v>
                </c:pt>
                <c:pt idx="231">
                  <c:v>460.11878243172697</c:v>
                </c:pt>
                <c:pt idx="232">
                  <c:v>458.37355188996338</c:v>
                </c:pt>
                <c:pt idx="233">
                  <c:v>471.08608397807961</c:v>
                </c:pt>
                <c:pt idx="234">
                  <c:v>453.70206530712051</c:v>
                </c:pt>
                <c:pt idx="235">
                  <c:v>450.69583542239553</c:v>
                </c:pt>
                <c:pt idx="236">
                  <c:v>462.20255079656471</c:v>
                </c:pt>
                <c:pt idx="237">
                  <c:v>467.28955207063171</c:v>
                </c:pt>
                <c:pt idx="238">
                  <c:v>468.5236637776502</c:v>
                </c:pt>
                <c:pt idx="239">
                  <c:v>461.50799043624363</c:v>
                </c:pt>
                <c:pt idx="240">
                  <c:v>451.92985360272979</c:v>
                </c:pt>
                <c:pt idx="241">
                  <c:v>466.04859415913273</c:v>
                </c:pt>
                <c:pt idx="242">
                  <c:v>464.7511148729937</c:v>
                </c:pt>
                <c:pt idx="243">
                  <c:v>478.90603957868046</c:v>
                </c:pt>
                <c:pt idx="244">
                  <c:v>472.2406253198244</c:v>
                </c:pt>
                <c:pt idx="245">
                  <c:v>485.024179047232</c:v>
                </c:pt>
                <c:pt idx="246">
                  <c:v>493.0353234125551</c:v>
                </c:pt>
                <c:pt idx="247">
                  <c:v>497.09349715956387</c:v>
                </c:pt>
                <c:pt idx="248">
                  <c:v>497.03086337892177</c:v>
                </c:pt>
                <c:pt idx="249">
                  <c:v>499.55180391797961</c:v>
                </c:pt>
                <c:pt idx="250">
                  <c:v>503.83695929198802</c:v>
                </c:pt>
                <c:pt idx="251">
                  <c:v>499.67576984519548</c:v>
                </c:pt>
                <c:pt idx="252">
                  <c:v>512.52942934869327</c:v>
                </c:pt>
                <c:pt idx="253">
                  <c:v>518.51321043633936</c:v>
                </c:pt>
                <c:pt idx="254">
                  <c:v>528.78029051618932</c:v>
                </c:pt>
                <c:pt idx="255">
                  <c:v>525.14968504150511</c:v>
                </c:pt>
                <c:pt idx="256">
                  <c:v>520.07096243746867</c:v>
                </c:pt>
                <c:pt idx="257">
                  <c:v>510.50165672861925</c:v>
                </c:pt>
                <c:pt idx="258">
                  <c:v>511.27966125347371</c:v>
                </c:pt>
                <c:pt idx="259">
                  <c:v>521.38203608018114</c:v>
                </c:pt>
                <c:pt idx="260">
                  <c:v>541.38694342254166</c:v>
                </c:pt>
                <c:pt idx="261">
                  <c:v>547.29455774916846</c:v>
                </c:pt>
                <c:pt idx="262">
                  <c:v>546.61153414109754</c:v>
                </c:pt>
                <c:pt idx="263">
                  <c:v>550.44874711076807</c:v>
                </c:pt>
                <c:pt idx="264">
                  <c:v>543.97106625476852</c:v>
                </c:pt>
                <c:pt idx="265">
                  <c:v>539.63017714605542</c:v>
                </c:pt>
                <c:pt idx="266">
                  <c:v>539.4526388177743</c:v>
                </c:pt>
                <c:pt idx="267">
                  <c:v>546.3382122996444</c:v>
                </c:pt>
                <c:pt idx="268">
                  <c:v>550.03091227657762</c:v>
                </c:pt>
                <c:pt idx="269">
                  <c:v>559.42456794955694</c:v>
                </c:pt>
                <c:pt idx="270">
                  <c:v>565.18273744222097</c:v>
                </c:pt>
                <c:pt idx="271">
                  <c:v>564.50160642926301</c:v>
                </c:pt>
                <c:pt idx="272">
                  <c:v>536.50164728823938</c:v>
                </c:pt>
                <c:pt idx="273">
                  <c:v>544.41031403934187</c:v>
                </c:pt>
                <c:pt idx="274">
                  <c:v>522.67174489286037</c:v>
                </c:pt>
                <c:pt idx="275">
                  <c:v>545.42499226863401</c:v>
                </c:pt>
                <c:pt idx="276">
                  <c:v>557.3355141687781</c:v>
                </c:pt>
                <c:pt idx="277">
                  <c:v>570.67200691901019</c:v>
                </c:pt>
                <c:pt idx="278">
                  <c:v>596.02328263124605</c:v>
                </c:pt>
                <c:pt idx="279">
                  <c:v>589.78972948034368</c:v>
                </c:pt>
                <c:pt idx="280">
                  <c:v>603.18921530586749</c:v>
                </c:pt>
                <c:pt idx="281">
                  <c:v>609.17161014264445</c:v>
                </c:pt>
                <c:pt idx="282">
                  <c:v>615.00737724775149</c:v>
                </c:pt>
                <c:pt idx="283">
                  <c:v>621.62916167857804</c:v>
                </c:pt>
                <c:pt idx="284">
                  <c:v>626.08396045295797</c:v>
                </c:pt>
                <c:pt idx="285">
                  <c:v>646.29827465968515</c:v>
                </c:pt>
                <c:pt idx="286">
                  <c:v>646.47097207381694</c:v>
                </c:pt>
                <c:pt idx="287">
                  <c:v>661.6759110240522</c:v>
                </c:pt>
                <c:pt idx="288">
                  <c:v>640.08952491552498</c:v>
                </c:pt>
                <c:pt idx="289">
                  <c:v>580.41781904480013</c:v>
                </c:pt>
                <c:pt idx="290">
                  <c:v>613.05353309309828</c:v>
                </c:pt>
                <c:pt idx="291">
                  <c:v>629.09577052327313</c:v>
                </c:pt>
                <c:pt idx="292">
                  <c:v>628.34525926903882</c:v>
                </c:pt>
                <c:pt idx="293">
                  <c:v>645.62079100949597</c:v>
                </c:pt>
                <c:pt idx="294">
                  <c:v>650.91835535718053</c:v>
                </c:pt>
                <c:pt idx="295">
                  <c:v>652.3918305301687</c:v>
                </c:pt>
                <c:pt idx="296">
                  <c:v>635.92941420319994</c:v>
                </c:pt>
                <c:pt idx="297">
                  <c:v>672.42996666993679</c:v>
                </c:pt>
                <c:pt idx="298">
                  <c:v>678.97496692986977</c:v>
                </c:pt>
                <c:pt idx="299">
                  <c:v>671.41225481240292</c:v>
                </c:pt>
                <c:pt idx="300">
                  <c:v>674.97358206421029</c:v>
                </c:pt>
                <c:pt idx="301">
                  <c:v>688.67294792786481</c:v>
                </c:pt>
                <c:pt idx="302">
                  <c:v>701.36312433933153</c:v>
                </c:pt>
                <c:pt idx="303">
                  <c:v>703.6966387874304</c:v>
                </c:pt>
                <c:pt idx="304">
                  <c:v>718.81049216424844</c:v>
                </c:pt>
                <c:pt idx="305">
                  <c:v>728.99815045362607</c:v>
                </c:pt>
                <c:pt idx="306">
                  <c:v>739.22093244900861</c:v>
                </c:pt>
                <c:pt idx="307">
                  <c:v>725.28418753198548</c:v>
                </c:pt>
                <c:pt idx="308">
                  <c:v>741.08275627033026</c:v>
                </c:pt>
                <c:pt idx="309">
                  <c:v>733.16980383617613</c:v>
                </c:pt>
                <c:pt idx="310">
                  <c:v>761.79068859933295</c:v>
                </c:pt>
                <c:pt idx="311">
                  <c:v>746.19052229428405</c:v>
                </c:pt>
                <c:pt idx="312">
                  <c:v>725.27923547473165</c:v>
                </c:pt>
                <c:pt idx="313">
                  <c:v>732.2822346451012</c:v>
                </c:pt>
                <c:pt idx="314">
                  <c:v>697.60861374808098</c:v>
                </c:pt>
                <c:pt idx="315">
                  <c:v>704.61381262062844</c:v>
                </c:pt>
                <c:pt idx="316">
                  <c:v>667.87736227202674</c:v>
                </c:pt>
                <c:pt idx="317">
                  <c:v>705.22907163445211</c:v>
                </c:pt>
                <c:pt idx="318">
                  <c:v>688.17444472606212</c:v>
                </c:pt>
                <c:pt idx="319">
                  <c:v>666.46742275387828</c:v>
                </c:pt>
                <c:pt idx="320">
                  <c:v>695.40210591273785</c:v>
                </c:pt>
                <c:pt idx="321">
                  <c:v>726.15548635865105</c:v>
                </c:pt>
                <c:pt idx="322">
                  <c:v>703.36875737683363</c:v>
                </c:pt>
                <c:pt idx="323">
                  <c:v>731.81697939383912</c:v>
                </c:pt>
                <c:pt idx="324">
                  <c:v>728.07456294117935</c:v>
                </c:pt>
                <c:pt idx="325">
                  <c:v>726.46687489663736</c:v>
                </c:pt>
                <c:pt idx="326">
                  <c:v>739.29275183262234</c:v>
                </c:pt>
                <c:pt idx="327">
                  <c:v>723.68194801242532</c:v>
                </c:pt>
                <c:pt idx="328">
                  <c:v>738.01944422541203</c:v>
                </c:pt>
                <c:pt idx="329">
                  <c:v>750.06914944363848</c:v>
                </c:pt>
                <c:pt idx="330">
                  <c:v>742.35162833905326</c:v>
                </c:pt>
                <c:pt idx="331">
                  <c:v>712.64308951671524</c:v>
                </c:pt>
                <c:pt idx="332">
                  <c:v>706.54102404124399</c:v>
                </c:pt>
                <c:pt idx="333">
                  <c:v>752.7429087217896</c:v>
                </c:pt>
                <c:pt idx="334">
                  <c:v>779.91328971695862</c:v>
                </c:pt>
                <c:pt idx="335">
                  <c:v>780.69058852742126</c:v>
                </c:pt>
                <c:pt idx="336">
                  <c:v>810.6895322414664</c:v>
                </c:pt>
                <c:pt idx="337">
                  <c:v>827.56881881199592</c:v>
                </c:pt>
                <c:pt idx="338">
                  <c:v>814.27789793912757</c:v>
                </c:pt>
                <c:pt idx="339">
                  <c:v>832.66355178188383</c:v>
                </c:pt>
                <c:pt idx="340">
                  <c:v>832.36974045051761</c:v>
                </c:pt>
                <c:pt idx="341">
                  <c:v>866.15957554257398</c:v>
                </c:pt>
                <c:pt idx="342">
                  <c:v>869.25578349024704</c:v>
                </c:pt>
                <c:pt idx="343">
                  <c:v>886.66535681726111</c:v>
                </c:pt>
                <c:pt idx="344">
                  <c:v>893.94256806368548</c:v>
                </c:pt>
                <c:pt idx="345">
                  <c:v>929.94601646862031</c:v>
                </c:pt>
                <c:pt idx="346">
                  <c:v>916.02587836771522</c:v>
                </c:pt>
                <c:pt idx="347">
                  <c:v>944.12338524605684</c:v>
                </c:pt>
                <c:pt idx="348">
                  <c:v>933.17297429296184</c:v>
                </c:pt>
                <c:pt idx="349">
                  <c:v>904.31739958187484</c:v>
                </c:pt>
                <c:pt idx="350">
                  <c:v>886.21797067103</c:v>
                </c:pt>
                <c:pt idx="351">
                  <c:v>915.40631262566978</c:v>
                </c:pt>
                <c:pt idx="352">
                  <c:v>931.51168588952225</c:v>
                </c:pt>
                <c:pt idx="353">
                  <c:v>940.2126984275634</c:v>
                </c:pt>
                <c:pt idx="354">
                  <c:v>945.67390924528547</c:v>
                </c:pt>
                <c:pt idx="355">
                  <c:v>964.25659932312328</c:v>
                </c:pt>
                <c:pt idx="356">
                  <c:v>972.72694109718918</c:v>
                </c:pt>
                <c:pt idx="357">
                  <c:v>976.85705122858121</c:v>
                </c:pt>
                <c:pt idx="358">
                  <c:v>973.87568350823153</c:v>
                </c:pt>
                <c:pt idx="359">
                  <c:v>981.07930666039078</c:v>
                </c:pt>
                <c:pt idx="360">
                  <c:v>1007.7238563532977</c:v>
                </c:pt>
                <c:pt idx="361">
                  <c:v>977.82899999999995</c:v>
                </c:pt>
                <c:pt idx="362">
                  <c:v>1017.16</c:v>
                </c:pt>
                <c:pt idx="363">
                  <c:v>1046.31</c:v>
                </c:pt>
                <c:pt idx="364">
                  <c:v>1075.18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C1-4237-B78F-383EED3464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26887247"/>
        <c:axId val="1326894927"/>
      </c:areaChart>
      <c:dateAx>
        <c:axId val="1326887247"/>
        <c:scaling>
          <c:orientation val="minMax"/>
          <c:min val="35065"/>
        </c:scaling>
        <c:delete val="0"/>
        <c:axPos val="b"/>
        <c:numFmt formatCode="yy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6894927"/>
        <c:crosses val="autoZero"/>
        <c:auto val="0"/>
        <c:lblOffset val="100"/>
        <c:baseTimeUnit val="months"/>
        <c:majorUnit val="60"/>
        <c:majorTimeUnit val="months"/>
      </c:dateAx>
      <c:valAx>
        <c:axId val="13268949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6887247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0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D5734B-F964-40FB-8DF4-4CF0DD2C5374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8863" y="1162050"/>
            <a:ext cx="23526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567678F-3B66-4450-B539-7D93F40A9B5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20452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64438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92563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6832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60624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8358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013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4401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97387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1574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0856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4112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A3F14-4414-44BD-9BC0-B6910E8AD4E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DF456-77CE-44CA-A59F-364FF0D990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3233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778962C0-445D-0358-7ED9-08D369F23414}"/>
              </a:ext>
            </a:extLst>
          </p:cNvPr>
          <p:cNvSpPr txBox="1"/>
          <p:nvPr/>
        </p:nvSpPr>
        <p:spPr>
          <a:xfrm>
            <a:off x="3416964" y="3762728"/>
            <a:ext cx="30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Trailing Returns *</a:t>
            </a:r>
          </a:p>
          <a:p>
            <a:r>
              <a:rPr lang="en-CA" sz="800" dirty="0"/>
              <a:t>As of June 30, 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955F03-F2AF-8504-98E4-CFBF99FAFF2E}"/>
              </a:ext>
            </a:extLst>
          </p:cNvPr>
          <p:cNvSpPr txBox="1"/>
          <p:nvPr/>
        </p:nvSpPr>
        <p:spPr>
          <a:xfrm>
            <a:off x="0" y="0"/>
            <a:ext cx="4572000" cy="612000"/>
          </a:xfrm>
          <a:prstGeom prst="rect">
            <a:avLst/>
          </a:prstGeom>
          <a:solidFill>
            <a:srgbClr val="165B8B"/>
          </a:solidFill>
        </p:spPr>
        <p:txBody>
          <a:bodyPr wrap="square" rtlCol="0" anchor="ctr">
            <a:spAutoFit/>
          </a:bodyPr>
          <a:lstStyle/>
          <a:p>
            <a:r>
              <a:rPr lang="en-CA" b="1" dirty="0">
                <a:solidFill>
                  <a:schemeClr val="bg1"/>
                </a:solidFill>
              </a:rPr>
              <a:t>Barrantagh Global Balanced Portfolio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B0A149-BA93-27E7-6306-67051AD65B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93" t="9494" r="1878" b="7468"/>
          <a:stretch/>
        </p:blipFill>
        <p:spPr>
          <a:xfrm>
            <a:off x="4801086" y="69450"/>
            <a:ext cx="1915876" cy="5671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CD00654-95C3-ABEF-ACBB-9BAE04160B75}"/>
              </a:ext>
            </a:extLst>
          </p:cNvPr>
          <p:cNvSpPr txBox="1"/>
          <p:nvPr/>
        </p:nvSpPr>
        <p:spPr>
          <a:xfrm>
            <a:off x="104175" y="696850"/>
            <a:ext cx="3384000" cy="2095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42900" algn="l"/>
              </a:tabLst>
            </a:pPr>
            <a:r>
              <a:rPr lang="en-US" sz="900" b="1" kern="1200" dirty="0">
                <a:effectLst/>
                <a:ea typeface="Times New Roman" panose="02020603050405020304" pitchFamily="18" charset="0"/>
              </a:rPr>
              <a:t>MANAGEMENT STYLE</a:t>
            </a:r>
            <a:endParaRPr lang="en-CA" sz="900" dirty="0">
              <a:effectLst/>
              <a:ea typeface="Times New Roman" panose="02020603050405020304" pitchFamily="18" charset="0"/>
            </a:endParaRPr>
          </a:p>
          <a:p>
            <a:pPr marL="92075" lvl="0" indent="-76200" defTabSz="450850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Value bias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lvl="0" indent="-76200" defTabSz="450850">
              <a:buFont typeface="Arial" panose="020B0604020202020204" pitchFamily="34" charset="0"/>
              <a:buChar char="•"/>
            </a:pPr>
            <a:r>
              <a:rPr lang="en-US" sz="9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Quality focus (strong Balance Sheet / full cycle profitability)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lvl="0" indent="-76200" defTabSz="450850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Disciplined bottom-up research process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lvl="0" indent="-76200" defTabSz="450850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Management interviews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lvl="0" indent="-76200" defTabSz="450850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Low turnover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lvl="0" indent="-76200" defTabSz="450850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High conviction portfolios</a:t>
            </a:r>
            <a:endParaRPr lang="en-CA" sz="9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lvl="0" indent="-76200" defTabSz="4508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Minimum 7 </a:t>
            </a:r>
            <a:r>
              <a:rPr lang="en-US" sz="9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industry</a:t>
            </a: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sectors</a:t>
            </a:r>
            <a:r>
              <a:rPr lang="en-US" sz="9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CA" sz="900" dirty="0">
              <a:effectLst/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 fontAlgn="b">
              <a:tabLst>
                <a:tab pos="342900" algn="l"/>
              </a:tabLst>
            </a:pPr>
            <a:r>
              <a:rPr lang="en-US" sz="900" b="1" cap="all" dirty="0">
                <a:effectLst/>
                <a:ea typeface="Corbel" panose="020B0503020204020204" pitchFamily="34" charset="0"/>
                <a:cs typeface="Times New Roman" panose="02020603050405020304" pitchFamily="18" charset="0"/>
              </a:rPr>
              <a:t>Global Balanced</a:t>
            </a:r>
            <a:endParaRPr lang="en-CA" sz="900" dirty="0">
              <a:effectLst/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 marL="92075" lvl="0" indent="-92075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Capital preservation &amp; growth</a:t>
            </a:r>
          </a:p>
          <a:p>
            <a:pPr marL="92075" lvl="0" indent="-92075">
              <a:buFont typeface="Arial" panose="020B0604020202020204" pitchFamily="34" charset="0"/>
              <a:buChar char="•"/>
            </a:pPr>
            <a:r>
              <a:rPr lang="en-US" sz="900" b="1" kern="1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Active asset allocation</a:t>
            </a:r>
            <a:endParaRPr lang="en-CA" sz="900" dirty="0">
              <a:effectLst/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 marL="92075" lvl="0" indent="-92075">
              <a:buFont typeface="Arial" panose="020B0604020202020204" pitchFamily="34" charset="0"/>
              <a:buChar char="•"/>
            </a:pPr>
            <a:r>
              <a:rPr lang="en-US" sz="9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20 - 40 bonds: core duration strategy &amp; active sector allocation</a:t>
            </a:r>
            <a:endParaRPr lang="en-CA" sz="900" dirty="0">
              <a:effectLst/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 marL="92075" lvl="0" indent="-92075">
              <a:buFont typeface="Arial" panose="020B0604020202020204" pitchFamily="34" charset="0"/>
              <a:buChar char="•"/>
            </a:pPr>
            <a:r>
              <a:rPr lang="en-US" sz="9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20 - 40 Canadian stocks (all cap)</a:t>
            </a:r>
            <a:endParaRPr lang="en-CA" sz="900" dirty="0">
              <a:effectLst/>
              <a:ea typeface="Corbel" panose="020B0503020204020204" pitchFamily="34" charset="0"/>
              <a:cs typeface="Times New Roman" panose="02020603050405020304" pitchFamily="18" charset="0"/>
            </a:endParaRPr>
          </a:p>
          <a:p>
            <a:pPr marL="92075" lvl="0" indent="-92075">
              <a:buFont typeface="Arial" panose="020B0604020202020204" pitchFamily="34" charset="0"/>
              <a:buChar char="•"/>
            </a:pPr>
            <a:r>
              <a:rPr lang="en-US" sz="9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20 - 40 Global stocks (U.S. and International ADR’s)</a:t>
            </a:r>
            <a:endParaRPr lang="en-CA" sz="900" dirty="0">
              <a:effectLst/>
              <a:ea typeface="Corbel" panose="020B0503020204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0011D3A-1D20-4195-442A-46259280ABF2}"/>
              </a:ext>
            </a:extLst>
          </p:cNvPr>
          <p:cNvCxnSpPr/>
          <p:nvPr/>
        </p:nvCxnSpPr>
        <p:spPr>
          <a:xfrm>
            <a:off x="104174" y="2812644"/>
            <a:ext cx="324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935E7B6-8C12-8063-167A-28FFC0F6B2FA}"/>
              </a:ext>
            </a:extLst>
          </p:cNvPr>
          <p:cNvSpPr txBox="1"/>
          <p:nvPr/>
        </p:nvSpPr>
        <p:spPr>
          <a:xfrm>
            <a:off x="45032" y="2822383"/>
            <a:ext cx="302400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Asset Allocation – Barrantagh Balanced Portfolio</a:t>
            </a:r>
          </a:p>
          <a:p>
            <a:r>
              <a:rPr lang="en-CA" sz="900" dirty="0"/>
              <a:t>Portfolio Date: March 31, 2026</a:t>
            </a:r>
          </a:p>
        </p:txBody>
      </p: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02749F01-6AB6-0B49-2347-03A0C9E7CF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2418019"/>
              </p:ext>
            </p:extLst>
          </p:nvPr>
        </p:nvGraphicFramePr>
        <p:xfrm>
          <a:off x="-3025" y="3061995"/>
          <a:ext cx="378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0F332228-3CA5-A746-0ED6-B978595A7B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8235306"/>
              </p:ext>
            </p:extLst>
          </p:nvPr>
        </p:nvGraphicFramePr>
        <p:xfrm>
          <a:off x="-147826" y="4727433"/>
          <a:ext cx="3744000" cy="29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CDF0390B-D0B9-1D3A-CEFF-FCFF4F06B9AF}"/>
              </a:ext>
            </a:extLst>
          </p:cNvPr>
          <p:cNvSpPr txBox="1"/>
          <p:nvPr/>
        </p:nvSpPr>
        <p:spPr>
          <a:xfrm>
            <a:off x="45032" y="4695987"/>
            <a:ext cx="3565603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Current Portfolio – Equity Sectors</a:t>
            </a:r>
          </a:p>
          <a:p>
            <a:r>
              <a:rPr lang="en-CA" sz="900" dirty="0"/>
              <a:t>Portfolio Date : June 30, 2026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BCEE6E0-895A-47F3-AD76-FB0456321E9F}"/>
              </a:ext>
            </a:extLst>
          </p:cNvPr>
          <p:cNvCxnSpPr/>
          <p:nvPr/>
        </p:nvCxnSpPr>
        <p:spPr>
          <a:xfrm>
            <a:off x="104174" y="4724443"/>
            <a:ext cx="324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62EEF2A-7711-5D1B-DE65-0C0722E8A7E3}"/>
              </a:ext>
            </a:extLst>
          </p:cNvPr>
          <p:cNvCxnSpPr/>
          <p:nvPr/>
        </p:nvCxnSpPr>
        <p:spPr>
          <a:xfrm>
            <a:off x="3429000" y="3713494"/>
            <a:ext cx="342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04AA137-B1A7-E3B3-B657-65ECFFB157E5}"/>
              </a:ext>
            </a:extLst>
          </p:cNvPr>
          <p:cNvCxnSpPr/>
          <p:nvPr/>
        </p:nvCxnSpPr>
        <p:spPr>
          <a:xfrm>
            <a:off x="3430932" y="4722423"/>
            <a:ext cx="342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E938DE4-3E2F-5279-4361-9E84DEF54BE5}"/>
              </a:ext>
            </a:extLst>
          </p:cNvPr>
          <p:cNvCxnSpPr/>
          <p:nvPr/>
        </p:nvCxnSpPr>
        <p:spPr>
          <a:xfrm>
            <a:off x="104174" y="7011551"/>
            <a:ext cx="3240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9786B1F-710C-7E3F-9461-EC73A45810BF}"/>
              </a:ext>
            </a:extLst>
          </p:cNvPr>
          <p:cNvSpPr txBox="1"/>
          <p:nvPr/>
        </p:nvSpPr>
        <p:spPr>
          <a:xfrm>
            <a:off x="0" y="7170320"/>
            <a:ext cx="356560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Top 5 Equity Holdings</a:t>
            </a:r>
          </a:p>
          <a:p>
            <a:r>
              <a:rPr lang="en-CA" sz="900" dirty="0"/>
              <a:t>Portfolio Date : June 30,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43D532-B0B0-5E44-4BE3-4348D85A456F}"/>
              </a:ext>
            </a:extLst>
          </p:cNvPr>
          <p:cNvSpPr txBox="1"/>
          <p:nvPr/>
        </p:nvSpPr>
        <p:spPr>
          <a:xfrm>
            <a:off x="3424500" y="4783232"/>
            <a:ext cx="3429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Investment Performance 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D82190-73C3-AEF3-B7C4-8FBB4F4CCC28}"/>
              </a:ext>
            </a:extLst>
          </p:cNvPr>
          <p:cNvSpPr txBox="1"/>
          <p:nvPr/>
        </p:nvSpPr>
        <p:spPr>
          <a:xfrm>
            <a:off x="3296910" y="8150017"/>
            <a:ext cx="3547640" cy="778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CA" sz="700" dirty="0">
                <a:solidFill>
                  <a:srgbClr val="000000"/>
                </a:solidFill>
                <a:effectLst/>
                <a:latin typeface="Morningstar 1" panose="020B0406020202040204" pitchFamily="34" charset="0"/>
                <a:ea typeface="Calibri" panose="020F0502020204030204" pitchFamily="34" charset="0"/>
                <a:cs typeface="Morningstar 1" panose="020B0406020202040204" pitchFamily="34" charset="0"/>
              </a:rPr>
              <a:t>* Investment returns shown are provided for informational purposes only and are calculated before management fees (gross of fees). Returns are annualized for periods greater than 1 year and calculated on a total return basis which includes income and capital gains (losses).   Investment performance is calculated from a composite of identical client accounts.  Past performance is no guarantee of future performance and future performance will fluctuate with future market outcomes.</a:t>
            </a:r>
            <a:endParaRPr lang="en-CA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Footer Placeholder 9">
            <a:extLst>
              <a:ext uri="{FF2B5EF4-FFF2-40B4-BE49-F238E27FC236}">
                <a16:creationId xmlns:a16="http://schemas.microsoft.com/office/drawing/2014/main" id="{99A1AAE4-9D59-B2E0-2A8F-3C2CC62ED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" y="8892000"/>
            <a:ext cx="6857999" cy="2520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Barrantagh Investment Management|100 Yonge St., Suite 1700, Toronto, ON, M5C 2W1|416.868.6295</a:t>
            </a:r>
            <a:endParaRPr lang="en-CA" dirty="0">
              <a:solidFill>
                <a:srgbClr val="00206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2E2A56-4014-D055-07D7-30C063A6FB5F}"/>
              </a:ext>
            </a:extLst>
          </p:cNvPr>
          <p:cNvSpPr txBox="1"/>
          <p:nvPr/>
        </p:nvSpPr>
        <p:spPr>
          <a:xfrm>
            <a:off x="3353649" y="662125"/>
            <a:ext cx="342900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b="1" dirty="0"/>
              <a:t>Investment Growth (CDN $)*</a:t>
            </a:r>
          </a:p>
          <a:p>
            <a:r>
              <a:rPr lang="en-CA" sz="900" dirty="0"/>
              <a:t>Time Period: January 1, 1996 to June 30, 2026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BB094B52-8271-551C-4298-8F89CF435F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5460358"/>
              </p:ext>
            </p:extLst>
          </p:nvPr>
        </p:nvGraphicFramePr>
        <p:xfrm>
          <a:off x="3384511" y="5085252"/>
          <a:ext cx="3358301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E2134150-4D4E-F0F3-721E-76C99579AB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6483874"/>
              </p:ext>
            </p:extLst>
          </p:nvPr>
        </p:nvGraphicFramePr>
        <p:xfrm>
          <a:off x="3369824" y="1064915"/>
          <a:ext cx="3384000" cy="2711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9EB5A3-B2B0-DF98-A2A9-A6CB7003AF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119504"/>
              </p:ext>
            </p:extLst>
          </p:nvPr>
        </p:nvGraphicFramePr>
        <p:xfrm>
          <a:off x="2755075" y="4104899"/>
          <a:ext cx="4102925" cy="48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6909">
                  <a:extLst>
                    <a:ext uri="{9D8B030D-6E8A-4147-A177-3AD203B41FA5}">
                      <a16:colId xmlns:a16="http://schemas.microsoft.com/office/drawing/2014/main" val="1973240486"/>
                    </a:ext>
                  </a:extLst>
                </a:gridCol>
                <a:gridCol w="485529">
                  <a:extLst>
                    <a:ext uri="{9D8B030D-6E8A-4147-A177-3AD203B41FA5}">
                      <a16:colId xmlns:a16="http://schemas.microsoft.com/office/drawing/2014/main" val="2252763660"/>
                    </a:ext>
                  </a:extLst>
                </a:gridCol>
                <a:gridCol w="458467">
                  <a:extLst>
                    <a:ext uri="{9D8B030D-6E8A-4147-A177-3AD203B41FA5}">
                      <a16:colId xmlns:a16="http://schemas.microsoft.com/office/drawing/2014/main" val="150373185"/>
                    </a:ext>
                  </a:extLst>
                </a:gridCol>
                <a:gridCol w="528182">
                  <a:extLst>
                    <a:ext uri="{9D8B030D-6E8A-4147-A177-3AD203B41FA5}">
                      <a16:colId xmlns:a16="http://schemas.microsoft.com/office/drawing/2014/main" val="3202296765"/>
                    </a:ext>
                  </a:extLst>
                </a:gridCol>
                <a:gridCol w="443673">
                  <a:extLst>
                    <a:ext uri="{9D8B030D-6E8A-4147-A177-3AD203B41FA5}">
                      <a16:colId xmlns:a16="http://schemas.microsoft.com/office/drawing/2014/main" val="2628520164"/>
                    </a:ext>
                  </a:extLst>
                </a:gridCol>
                <a:gridCol w="443673">
                  <a:extLst>
                    <a:ext uri="{9D8B030D-6E8A-4147-A177-3AD203B41FA5}">
                      <a16:colId xmlns:a16="http://schemas.microsoft.com/office/drawing/2014/main" val="3266326607"/>
                    </a:ext>
                  </a:extLst>
                </a:gridCol>
                <a:gridCol w="496492">
                  <a:extLst>
                    <a:ext uri="{9D8B030D-6E8A-4147-A177-3AD203B41FA5}">
                      <a16:colId xmlns:a16="http://schemas.microsoft.com/office/drawing/2014/main" val="3094038368"/>
                    </a:ext>
                  </a:extLst>
                </a:gridCol>
              </a:tblGrid>
              <a:tr h="191045">
                <a:tc>
                  <a:txBody>
                    <a:bodyPr/>
                    <a:lstStyle/>
                    <a:p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YTD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 Yr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3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5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7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10 Yrs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241425"/>
                  </a:ext>
                </a:extLst>
              </a:tr>
              <a:tr h="272960">
                <a:tc>
                  <a:txBody>
                    <a:bodyPr/>
                    <a:lstStyle/>
                    <a:p>
                      <a:r>
                        <a:rPr lang="en-US" sz="800" dirty="0" err="1">
                          <a:solidFill>
                            <a:schemeClr val="tx1"/>
                          </a:solidFill>
                        </a:rPr>
                        <a:t>Barrantagh</a:t>
                      </a:r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 Balanced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10.4%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15.4%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13.4%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8.4%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8.6%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>
                          <a:solidFill>
                            <a:schemeClr val="tx1"/>
                          </a:solidFill>
                        </a:rPr>
                        <a:t>8.6%</a:t>
                      </a:r>
                      <a:endParaRPr lang="en-CA" sz="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550771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E7F65BC-3FAD-AC23-DA17-74F5804C1A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774243"/>
              </p:ext>
            </p:extLst>
          </p:nvPr>
        </p:nvGraphicFramePr>
        <p:xfrm>
          <a:off x="563230" y="7606577"/>
          <a:ext cx="1987603" cy="1163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8943">
                  <a:extLst>
                    <a:ext uri="{9D8B030D-6E8A-4147-A177-3AD203B41FA5}">
                      <a16:colId xmlns:a16="http://schemas.microsoft.com/office/drawing/2014/main" val="2429576422"/>
                    </a:ext>
                  </a:extLst>
                </a:gridCol>
                <a:gridCol w="648660">
                  <a:extLst>
                    <a:ext uri="{9D8B030D-6E8A-4147-A177-3AD203B41FA5}">
                      <a16:colId xmlns:a16="http://schemas.microsoft.com/office/drawing/2014/main" val="197423683"/>
                    </a:ext>
                  </a:extLst>
                </a:gridCol>
              </a:tblGrid>
              <a:tr h="195245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Royal Bank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4.2%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5392546"/>
                  </a:ext>
                </a:extLst>
              </a:tr>
              <a:tr h="240041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TD Bank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3.4%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686563"/>
                  </a:ext>
                </a:extLst>
              </a:tr>
              <a:tr h="237243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Microsoft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2.5%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1557241"/>
                  </a:ext>
                </a:extLst>
              </a:tr>
              <a:tr h="213755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Bank of Nova Scotia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2.4%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3215251"/>
                  </a:ext>
                </a:extLst>
              </a:tr>
              <a:tr h="132511"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Taiwan Semi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CA" sz="900" b="0" dirty="0">
                          <a:solidFill>
                            <a:schemeClr val="tx1"/>
                          </a:solidFill>
                        </a:rPr>
                        <a:t>2.3%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5072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323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6497</TotalTime>
  <Words>282</Words>
  <Application>Microsoft Office PowerPoint</Application>
  <PresentationFormat>On-screen Show (4:3)</PresentationFormat>
  <Paragraphs>51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Corbel</vt:lpstr>
      <vt:lpstr>Morningstar 1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Wiggan</dc:creator>
  <cp:lastModifiedBy>Alan J. Daxner</cp:lastModifiedBy>
  <cp:revision>44</cp:revision>
  <cp:lastPrinted>2024-10-22T16:09:21Z</cp:lastPrinted>
  <dcterms:created xsi:type="dcterms:W3CDTF">2022-09-20T12:41:43Z</dcterms:created>
  <dcterms:modified xsi:type="dcterms:W3CDTF">2026-07-23T17:50:26Z</dcterms:modified>
</cp:coreProperties>
</file>