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979" userDrawn="1">
          <p15:clr>
            <a:srgbClr val="A4A3A4"/>
          </p15:clr>
        </p15:guide>
        <p15:guide id="2" orient="horz" pos="3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72" autoAdjust="0"/>
    <p:restoredTop sz="94598" autoAdjust="0"/>
  </p:normalViewPr>
  <p:slideViewPr>
    <p:cSldViewPr snapToGrid="0">
      <p:cViewPr varScale="1">
        <p:scale>
          <a:sx n="76" d="100"/>
          <a:sy n="76" d="100"/>
        </p:scale>
        <p:origin x="2886" y="48"/>
      </p:cViewPr>
      <p:guideLst>
        <p:guide pos="1979"/>
        <p:guide orient="horz"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624236874236875E-2"/>
          <c:y val="0.14243799758673664"/>
          <c:w val="0.44560549645390068"/>
          <c:h val="0.4724785518163864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Current Portfolio - Credit Quality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76-441A-821E-8874F332518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76-441A-821E-8874F332518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A76-441A-821E-8874F332518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A76-441A-821E-8874F3325180}"/>
              </c:ext>
            </c:extLst>
          </c:dPt>
          <c:cat>
            <c:multiLvlStrRef>
              <c:f>Sheet1!$A$2:$B$12</c:f>
              <c:multiLvlStrCache>
                <c:ptCount val="4"/>
                <c:lvl>
                  <c:pt idx="0">
                    <c:v>25.7%</c:v>
                  </c:pt>
                  <c:pt idx="1">
                    <c:v>18.0%</c:v>
                  </c:pt>
                  <c:pt idx="2">
                    <c:v>39.5%</c:v>
                  </c:pt>
                  <c:pt idx="3">
                    <c:v>16.6%</c:v>
                  </c:pt>
                </c:lvl>
                <c:lvl>
                  <c:pt idx="0">
                    <c:v>Credit Quality A</c:v>
                  </c:pt>
                  <c:pt idx="1">
                    <c:v>Credit Quality AA</c:v>
                  </c:pt>
                  <c:pt idx="2">
                    <c:v>Credit Quality AAA</c:v>
                  </c:pt>
                  <c:pt idx="3">
                    <c:v>Credit Quality BBB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0.25700000000000001</c:v>
                </c:pt>
                <c:pt idx="1">
                  <c:v>0.18</c:v>
                </c:pt>
                <c:pt idx="2">
                  <c:v>0.39500000000000002</c:v>
                </c:pt>
                <c:pt idx="3">
                  <c:v>0.16600000000000001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C9-4389-8821-0E342CA550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6699114774114775"/>
          <c:y val="0.22583094184636893"/>
          <c:w val="0.47290170940170939"/>
          <c:h val="0.272602880938885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900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624113475177307E-2"/>
          <c:y val="0.17071221975423068"/>
          <c:w val="0.44560549645390068"/>
          <c:h val="0.4724785518163864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Current Portfolio - Credit Quality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DE-4010-A7EA-5CD97CBE45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DE-4010-A7EA-5CD97CBE454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2DE-4010-A7EA-5CD97CBE454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2DE-4010-A7EA-5CD97CBE4543}"/>
              </c:ext>
            </c:extLst>
          </c:dPt>
          <c:cat>
            <c:multiLvlStrRef>
              <c:f>Sheet1!$A$2:$B$11</c:f>
              <c:multiLvlStrCache>
                <c:ptCount val="4"/>
                <c:lvl>
                  <c:pt idx="0">
                    <c:v>0.0%</c:v>
                  </c:pt>
                  <c:pt idx="1">
                    <c:v>34.3%</c:v>
                  </c:pt>
                  <c:pt idx="2">
                    <c:v>43.6%</c:v>
                  </c:pt>
                  <c:pt idx="3">
                    <c:v>20.1%</c:v>
                  </c:pt>
                </c:lvl>
                <c:lvl>
                  <c:pt idx="0">
                    <c:v>&lt; 1 Yr</c:v>
                  </c:pt>
                  <c:pt idx="1">
                    <c:v>1-5 Yrs</c:v>
                  </c:pt>
                  <c:pt idx="2">
                    <c:v>5-10 Yrs</c:v>
                  </c:pt>
                  <c:pt idx="3">
                    <c:v>&gt; 10 Yrs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0.0%</c:formatCode>
                <c:ptCount val="4"/>
                <c:pt idx="0">
                  <c:v>0</c:v>
                </c:pt>
                <c:pt idx="1">
                  <c:v>0.34300000000000003</c:v>
                </c:pt>
                <c:pt idx="2">
                  <c:v>0.43569999999999998</c:v>
                </c:pt>
                <c:pt idx="3">
                  <c:v>0.20100000000000001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2DE-4010-A7EA-5CD97CBE45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1271764346764345"/>
          <c:y val="0.26562378095264055"/>
          <c:w val="0.47290170940170939"/>
          <c:h val="0.272602880938885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900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624113475177307E-2"/>
          <c:y val="0.17071221975423068"/>
          <c:w val="0.44560549645390068"/>
          <c:h val="0.4724785518163864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Current Portfolio - Allocation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F54-40ED-A52D-5DE0EF485F2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F54-40ED-A52D-5DE0EF485F2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F54-40ED-A52D-5DE0EF485F2B}"/>
              </c:ext>
            </c:extLst>
          </c:dPt>
          <c:cat>
            <c:multiLvlStrRef>
              <c:f>Sheet1!$A$2:$B$10</c:f>
              <c:multiLvlStrCache>
                <c:ptCount val="3"/>
                <c:lvl>
                  <c:pt idx="0">
                    <c:v>30.9%</c:v>
                  </c:pt>
                  <c:pt idx="1">
                    <c:v>27.8%</c:v>
                  </c:pt>
                  <c:pt idx="2">
                    <c:v>41.2%</c:v>
                  </c:pt>
                </c:lvl>
                <c:lvl>
                  <c:pt idx="0">
                    <c:v>Canada's</c:v>
                  </c:pt>
                  <c:pt idx="1">
                    <c:v>Provincials</c:v>
                  </c:pt>
                  <c:pt idx="2">
                    <c:v>Corporate's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0.309</c:v>
                </c:pt>
                <c:pt idx="1">
                  <c:v>0.27800000000000002</c:v>
                </c:pt>
                <c:pt idx="2">
                  <c:v>0.41199999999999998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F54-40ED-A52D-5DE0EF485F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1271764346764345"/>
          <c:y val="0.26562378095264055"/>
          <c:w val="0.47290170940170939"/>
          <c:h val="0.272602880938885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900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96587926509188E-2"/>
          <c:y val="2.7979330708661418E-2"/>
          <c:w val="0.88270341207349079"/>
          <c:h val="0.728781824146981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Barrantagh Fixed Income</c:v>
                </c:pt>
              </c:strCache>
            </c:strRef>
          </c:tx>
          <c:spPr>
            <a:solidFill>
              <a:srgbClr val="F17B23"/>
            </a:solidFill>
            <a:ln>
              <a:noFill/>
            </a:ln>
            <a:effectLst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  <c:pt idx="4">
                  <c:v>2021</c:v>
                </c:pt>
                <c:pt idx="5">
                  <c:v>2020</c:v>
                </c:pt>
                <c:pt idx="6">
                  <c:v>2019</c:v>
                </c:pt>
                <c:pt idx="7">
                  <c:v>2018</c:v>
                </c:pt>
                <c:pt idx="8">
                  <c:v>2017</c:v>
                </c:pt>
                <c:pt idx="9">
                  <c:v>2016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3.22</c:v>
                </c:pt>
                <c:pt idx="1">
                  <c:v>5.0999999999999996</c:v>
                </c:pt>
                <c:pt idx="2">
                  <c:v>6.87</c:v>
                </c:pt>
                <c:pt idx="3">
                  <c:v>-11.66</c:v>
                </c:pt>
                <c:pt idx="4">
                  <c:v>-2.2799999999999998</c:v>
                </c:pt>
                <c:pt idx="5">
                  <c:v>8.82</c:v>
                </c:pt>
                <c:pt idx="6">
                  <c:v>6.2</c:v>
                </c:pt>
                <c:pt idx="7">
                  <c:v>1.5</c:v>
                </c:pt>
                <c:pt idx="8">
                  <c:v>2.4</c:v>
                </c:pt>
                <c:pt idx="9">
                  <c:v>-0.28000000000000003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50-4FB6-BAFF-18C6101280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745257743"/>
        <c:axId val="1745254383"/>
      </c:barChart>
      <c:catAx>
        <c:axId val="1745257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5254383"/>
        <c:crosses val="autoZero"/>
        <c:auto val="1"/>
        <c:lblAlgn val="ctr"/>
        <c:lblOffset val="100"/>
        <c:noMultiLvlLbl val="0"/>
      </c:catAx>
      <c:valAx>
        <c:axId val="1745254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52577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Balanced Composite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effectLst/>
          </c:spPr>
          <c:cat>
            <c:numRef>
              <c:f>Sheet1!$A$2:$A$364</c:f>
              <c:numCache>
                <c:formatCode>d\-mmm\-yy</c:formatCode>
                <c:ptCount val="363"/>
                <c:pt idx="0">
                  <c:v>35095</c:v>
                </c:pt>
                <c:pt idx="1">
                  <c:v>35124</c:v>
                </c:pt>
                <c:pt idx="2">
                  <c:v>35155</c:v>
                </c:pt>
                <c:pt idx="3">
                  <c:v>35185</c:v>
                </c:pt>
                <c:pt idx="4">
                  <c:v>35216</c:v>
                </c:pt>
                <c:pt idx="5">
                  <c:v>35246</c:v>
                </c:pt>
                <c:pt idx="6">
                  <c:v>35277</c:v>
                </c:pt>
                <c:pt idx="7">
                  <c:v>35308</c:v>
                </c:pt>
                <c:pt idx="8">
                  <c:v>35338</c:v>
                </c:pt>
                <c:pt idx="9">
                  <c:v>35369</c:v>
                </c:pt>
                <c:pt idx="10">
                  <c:v>35399</c:v>
                </c:pt>
                <c:pt idx="11">
                  <c:v>35430</c:v>
                </c:pt>
                <c:pt idx="12">
                  <c:v>35461</c:v>
                </c:pt>
                <c:pt idx="13">
                  <c:v>35489</c:v>
                </c:pt>
                <c:pt idx="14">
                  <c:v>35520</c:v>
                </c:pt>
                <c:pt idx="15">
                  <c:v>35550</c:v>
                </c:pt>
                <c:pt idx="16">
                  <c:v>35581</c:v>
                </c:pt>
                <c:pt idx="17">
                  <c:v>35611</c:v>
                </c:pt>
                <c:pt idx="18">
                  <c:v>35642</c:v>
                </c:pt>
                <c:pt idx="19">
                  <c:v>35673</c:v>
                </c:pt>
                <c:pt idx="20">
                  <c:v>35703</c:v>
                </c:pt>
                <c:pt idx="21">
                  <c:v>35734</c:v>
                </c:pt>
                <c:pt idx="22">
                  <c:v>35764</c:v>
                </c:pt>
                <c:pt idx="23">
                  <c:v>35795</c:v>
                </c:pt>
                <c:pt idx="24">
                  <c:v>35826</c:v>
                </c:pt>
                <c:pt idx="25">
                  <c:v>35854</c:v>
                </c:pt>
                <c:pt idx="26">
                  <c:v>35885</c:v>
                </c:pt>
                <c:pt idx="27">
                  <c:v>35915</c:v>
                </c:pt>
                <c:pt idx="28">
                  <c:v>35946</c:v>
                </c:pt>
                <c:pt idx="29">
                  <c:v>35976</c:v>
                </c:pt>
                <c:pt idx="30">
                  <c:v>36007</c:v>
                </c:pt>
                <c:pt idx="31">
                  <c:v>36038</c:v>
                </c:pt>
                <c:pt idx="32">
                  <c:v>36068</c:v>
                </c:pt>
                <c:pt idx="33">
                  <c:v>36099</c:v>
                </c:pt>
                <c:pt idx="34">
                  <c:v>36129</c:v>
                </c:pt>
                <c:pt idx="35">
                  <c:v>36160</c:v>
                </c:pt>
                <c:pt idx="36">
                  <c:v>36191</c:v>
                </c:pt>
                <c:pt idx="37">
                  <c:v>36219</c:v>
                </c:pt>
                <c:pt idx="38">
                  <c:v>36250</c:v>
                </c:pt>
                <c:pt idx="39">
                  <c:v>36280</c:v>
                </c:pt>
                <c:pt idx="40">
                  <c:v>36311</c:v>
                </c:pt>
                <c:pt idx="41">
                  <c:v>36341</c:v>
                </c:pt>
                <c:pt idx="42">
                  <c:v>36372</c:v>
                </c:pt>
                <c:pt idx="43">
                  <c:v>36403</c:v>
                </c:pt>
                <c:pt idx="44">
                  <c:v>36433</c:v>
                </c:pt>
                <c:pt idx="45">
                  <c:v>36462</c:v>
                </c:pt>
                <c:pt idx="46">
                  <c:v>36494</c:v>
                </c:pt>
                <c:pt idx="47">
                  <c:v>36525</c:v>
                </c:pt>
                <c:pt idx="48">
                  <c:v>36556</c:v>
                </c:pt>
                <c:pt idx="49">
                  <c:v>36585</c:v>
                </c:pt>
                <c:pt idx="50">
                  <c:v>36616</c:v>
                </c:pt>
                <c:pt idx="51">
                  <c:v>36644</c:v>
                </c:pt>
                <c:pt idx="52">
                  <c:v>36677</c:v>
                </c:pt>
                <c:pt idx="53">
                  <c:v>36707</c:v>
                </c:pt>
                <c:pt idx="54">
                  <c:v>36738</c:v>
                </c:pt>
                <c:pt idx="55">
                  <c:v>36769</c:v>
                </c:pt>
                <c:pt idx="56">
                  <c:v>36798</c:v>
                </c:pt>
                <c:pt idx="57">
                  <c:v>36830</c:v>
                </c:pt>
                <c:pt idx="58">
                  <c:v>36860</c:v>
                </c:pt>
                <c:pt idx="59">
                  <c:v>36889</c:v>
                </c:pt>
                <c:pt idx="60">
                  <c:v>36922</c:v>
                </c:pt>
                <c:pt idx="61">
                  <c:v>36950</c:v>
                </c:pt>
                <c:pt idx="62">
                  <c:v>36980</c:v>
                </c:pt>
                <c:pt idx="63">
                  <c:v>37011</c:v>
                </c:pt>
                <c:pt idx="64">
                  <c:v>37042</c:v>
                </c:pt>
                <c:pt idx="65">
                  <c:v>37071</c:v>
                </c:pt>
                <c:pt idx="66">
                  <c:v>37103</c:v>
                </c:pt>
                <c:pt idx="67">
                  <c:v>37134</c:v>
                </c:pt>
                <c:pt idx="68">
                  <c:v>37162</c:v>
                </c:pt>
                <c:pt idx="69">
                  <c:v>37195</c:v>
                </c:pt>
                <c:pt idx="70">
                  <c:v>37225</c:v>
                </c:pt>
                <c:pt idx="71">
                  <c:v>37256</c:v>
                </c:pt>
                <c:pt idx="72">
                  <c:v>37287</c:v>
                </c:pt>
                <c:pt idx="73">
                  <c:v>37315</c:v>
                </c:pt>
                <c:pt idx="74">
                  <c:v>37343</c:v>
                </c:pt>
                <c:pt idx="75">
                  <c:v>37376</c:v>
                </c:pt>
                <c:pt idx="76">
                  <c:v>37407</c:v>
                </c:pt>
                <c:pt idx="77">
                  <c:v>37435</c:v>
                </c:pt>
                <c:pt idx="78">
                  <c:v>37468</c:v>
                </c:pt>
                <c:pt idx="79">
                  <c:v>37498</c:v>
                </c:pt>
                <c:pt idx="80">
                  <c:v>37529</c:v>
                </c:pt>
                <c:pt idx="81">
                  <c:v>37560</c:v>
                </c:pt>
                <c:pt idx="82">
                  <c:v>37589</c:v>
                </c:pt>
                <c:pt idx="83">
                  <c:v>37621</c:v>
                </c:pt>
                <c:pt idx="84">
                  <c:v>37652</c:v>
                </c:pt>
                <c:pt idx="85">
                  <c:v>37680</c:v>
                </c:pt>
                <c:pt idx="86">
                  <c:v>37711</c:v>
                </c:pt>
                <c:pt idx="87">
                  <c:v>37741</c:v>
                </c:pt>
                <c:pt idx="88">
                  <c:v>37772</c:v>
                </c:pt>
                <c:pt idx="89">
                  <c:v>37802</c:v>
                </c:pt>
                <c:pt idx="90">
                  <c:v>37833</c:v>
                </c:pt>
                <c:pt idx="91">
                  <c:v>37864</c:v>
                </c:pt>
                <c:pt idx="92">
                  <c:v>37894</c:v>
                </c:pt>
                <c:pt idx="93">
                  <c:v>37925</c:v>
                </c:pt>
                <c:pt idx="94">
                  <c:v>37955</c:v>
                </c:pt>
                <c:pt idx="95">
                  <c:v>37986</c:v>
                </c:pt>
                <c:pt idx="96">
                  <c:v>38017</c:v>
                </c:pt>
                <c:pt idx="97">
                  <c:v>38046</c:v>
                </c:pt>
                <c:pt idx="98">
                  <c:v>38077</c:v>
                </c:pt>
                <c:pt idx="99">
                  <c:v>38107</c:v>
                </c:pt>
                <c:pt idx="100">
                  <c:v>38138</c:v>
                </c:pt>
                <c:pt idx="101">
                  <c:v>38168</c:v>
                </c:pt>
                <c:pt idx="102">
                  <c:v>38199</c:v>
                </c:pt>
                <c:pt idx="103">
                  <c:v>38230</c:v>
                </c:pt>
                <c:pt idx="104">
                  <c:v>38260</c:v>
                </c:pt>
                <c:pt idx="105">
                  <c:v>38291</c:v>
                </c:pt>
                <c:pt idx="106">
                  <c:v>38321</c:v>
                </c:pt>
                <c:pt idx="107">
                  <c:v>38352</c:v>
                </c:pt>
                <c:pt idx="108">
                  <c:v>38383</c:v>
                </c:pt>
                <c:pt idx="109">
                  <c:v>38411</c:v>
                </c:pt>
                <c:pt idx="110">
                  <c:v>38442</c:v>
                </c:pt>
                <c:pt idx="111">
                  <c:v>38472</c:v>
                </c:pt>
                <c:pt idx="112">
                  <c:v>38503</c:v>
                </c:pt>
                <c:pt idx="113">
                  <c:v>38533</c:v>
                </c:pt>
                <c:pt idx="114">
                  <c:v>38564</c:v>
                </c:pt>
                <c:pt idx="115">
                  <c:v>38595</c:v>
                </c:pt>
                <c:pt idx="116">
                  <c:v>38625</c:v>
                </c:pt>
                <c:pt idx="117">
                  <c:v>38656</c:v>
                </c:pt>
                <c:pt idx="118">
                  <c:v>38686</c:v>
                </c:pt>
                <c:pt idx="119">
                  <c:v>38717</c:v>
                </c:pt>
                <c:pt idx="120">
                  <c:v>38748</c:v>
                </c:pt>
                <c:pt idx="121">
                  <c:v>38776</c:v>
                </c:pt>
                <c:pt idx="122">
                  <c:v>38807</c:v>
                </c:pt>
                <c:pt idx="123">
                  <c:v>38837</c:v>
                </c:pt>
                <c:pt idx="124">
                  <c:v>38868</c:v>
                </c:pt>
                <c:pt idx="125">
                  <c:v>38898</c:v>
                </c:pt>
                <c:pt idx="126">
                  <c:v>38929</c:v>
                </c:pt>
                <c:pt idx="127">
                  <c:v>38960</c:v>
                </c:pt>
                <c:pt idx="128">
                  <c:v>38990</c:v>
                </c:pt>
                <c:pt idx="129">
                  <c:v>39021</c:v>
                </c:pt>
                <c:pt idx="130">
                  <c:v>39051</c:v>
                </c:pt>
                <c:pt idx="131">
                  <c:v>39082</c:v>
                </c:pt>
                <c:pt idx="132">
                  <c:v>39113</c:v>
                </c:pt>
                <c:pt idx="133">
                  <c:v>39141</c:v>
                </c:pt>
                <c:pt idx="134">
                  <c:v>39172</c:v>
                </c:pt>
                <c:pt idx="135">
                  <c:v>39202</c:v>
                </c:pt>
                <c:pt idx="136">
                  <c:v>39233</c:v>
                </c:pt>
                <c:pt idx="137">
                  <c:v>39263</c:v>
                </c:pt>
                <c:pt idx="138">
                  <c:v>39294</c:v>
                </c:pt>
                <c:pt idx="139">
                  <c:v>39325</c:v>
                </c:pt>
                <c:pt idx="140">
                  <c:v>39355</c:v>
                </c:pt>
                <c:pt idx="141">
                  <c:v>39386</c:v>
                </c:pt>
                <c:pt idx="142">
                  <c:v>39416</c:v>
                </c:pt>
                <c:pt idx="143">
                  <c:v>39447</c:v>
                </c:pt>
                <c:pt idx="144">
                  <c:v>39478</c:v>
                </c:pt>
                <c:pt idx="145">
                  <c:v>39507</c:v>
                </c:pt>
                <c:pt idx="146">
                  <c:v>39538</c:v>
                </c:pt>
                <c:pt idx="147">
                  <c:v>39568</c:v>
                </c:pt>
                <c:pt idx="148">
                  <c:v>39599</c:v>
                </c:pt>
                <c:pt idx="149">
                  <c:v>39629</c:v>
                </c:pt>
                <c:pt idx="150">
                  <c:v>39660</c:v>
                </c:pt>
                <c:pt idx="151">
                  <c:v>39691</c:v>
                </c:pt>
                <c:pt idx="152">
                  <c:v>39721</c:v>
                </c:pt>
                <c:pt idx="153">
                  <c:v>39752</c:v>
                </c:pt>
                <c:pt idx="154">
                  <c:v>39782</c:v>
                </c:pt>
                <c:pt idx="155">
                  <c:v>39813</c:v>
                </c:pt>
                <c:pt idx="156">
                  <c:v>39844</c:v>
                </c:pt>
                <c:pt idx="157">
                  <c:v>39872</c:v>
                </c:pt>
                <c:pt idx="158">
                  <c:v>39903</c:v>
                </c:pt>
                <c:pt idx="159">
                  <c:v>39933</c:v>
                </c:pt>
                <c:pt idx="160">
                  <c:v>39964</c:v>
                </c:pt>
                <c:pt idx="161">
                  <c:v>39994</c:v>
                </c:pt>
                <c:pt idx="162">
                  <c:v>40025</c:v>
                </c:pt>
                <c:pt idx="163">
                  <c:v>40056</c:v>
                </c:pt>
                <c:pt idx="164">
                  <c:v>40086</c:v>
                </c:pt>
                <c:pt idx="165">
                  <c:v>40117</c:v>
                </c:pt>
                <c:pt idx="166">
                  <c:v>40147</c:v>
                </c:pt>
                <c:pt idx="167">
                  <c:v>40178</c:v>
                </c:pt>
                <c:pt idx="168">
                  <c:v>40209</c:v>
                </c:pt>
                <c:pt idx="169">
                  <c:v>40237</c:v>
                </c:pt>
                <c:pt idx="170">
                  <c:v>40268</c:v>
                </c:pt>
                <c:pt idx="171">
                  <c:v>40298</c:v>
                </c:pt>
                <c:pt idx="172">
                  <c:v>40329</c:v>
                </c:pt>
                <c:pt idx="173">
                  <c:v>40359</c:v>
                </c:pt>
                <c:pt idx="174">
                  <c:v>40390</c:v>
                </c:pt>
                <c:pt idx="175">
                  <c:v>40421</c:v>
                </c:pt>
                <c:pt idx="176">
                  <c:v>40451</c:v>
                </c:pt>
                <c:pt idx="177">
                  <c:v>40482</c:v>
                </c:pt>
                <c:pt idx="178">
                  <c:v>40512</c:v>
                </c:pt>
                <c:pt idx="179">
                  <c:v>40543</c:v>
                </c:pt>
                <c:pt idx="180">
                  <c:v>40574</c:v>
                </c:pt>
                <c:pt idx="181">
                  <c:v>40602</c:v>
                </c:pt>
                <c:pt idx="182">
                  <c:v>40633</c:v>
                </c:pt>
                <c:pt idx="183">
                  <c:v>40663</c:v>
                </c:pt>
                <c:pt idx="184">
                  <c:v>40694</c:v>
                </c:pt>
                <c:pt idx="185">
                  <c:v>40724</c:v>
                </c:pt>
                <c:pt idx="186">
                  <c:v>40755</c:v>
                </c:pt>
                <c:pt idx="187">
                  <c:v>40786</c:v>
                </c:pt>
                <c:pt idx="188">
                  <c:v>40816</c:v>
                </c:pt>
                <c:pt idx="189">
                  <c:v>40847</c:v>
                </c:pt>
                <c:pt idx="190">
                  <c:v>40877</c:v>
                </c:pt>
                <c:pt idx="191">
                  <c:v>40908</c:v>
                </c:pt>
                <c:pt idx="192">
                  <c:v>40939</c:v>
                </c:pt>
                <c:pt idx="193">
                  <c:v>40968</c:v>
                </c:pt>
                <c:pt idx="194">
                  <c:v>40999</c:v>
                </c:pt>
                <c:pt idx="195">
                  <c:v>41029</c:v>
                </c:pt>
                <c:pt idx="196">
                  <c:v>41060</c:v>
                </c:pt>
                <c:pt idx="197">
                  <c:v>41090</c:v>
                </c:pt>
                <c:pt idx="198">
                  <c:v>41121</c:v>
                </c:pt>
                <c:pt idx="199">
                  <c:v>41152</c:v>
                </c:pt>
                <c:pt idx="200">
                  <c:v>41182</c:v>
                </c:pt>
                <c:pt idx="201">
                  <c:v>41213</c:v>
                </c:pt>
                <c:pt idx="202">
                  <c:v>41243</c:v>
                </c:pt>
                <c:pt idx="203">
                  <c:v>41274</c:v>
                </c:pt>
                <c:pt idx="204">
                  <c:v>41305</c:v>
                </c:pt>
                <c:pt idx="205">
                  <c:v>41333</c:v>
                </c:pt>
                <c:pt idx="206">
                  <c:v>41364</c:v>
                </c:pt>
                <c:pt idx="207">
                  <c:v>41394</c:v>
                </c:pt>
                <c:pt idx="208">
                  <c:v>41425</c:v>
                </c:pt>
                <c:pt idx="209">
                  <c:v>41455</c:v>
                </c:pt>
                <c:pt idx="210">
                  <c:v>41486</c:v>
                </c:pt>
                <c:pt idx="211">
                  <c:v>41517</c:v>
                </c:pt>
                <c:pt idx="212">
                  <c:v>41547</c:v>
                </c:pt>
                <c:pt idx="213">
                  <c:v>41578</c:v>
                </c:pt>
                <c:pt idx="214">
                  <c:v>41608</c:v>
                </c:pt>
                <c:pt idx="215">
                  <c:v>41639</c:v>
                </c:pt>
                <c:pt idx="216">
                  <c:v>41670</c:v>
                </c:pt>
                <c:pt idx="217">
                  <c:v>41698</c:v>
                </c:pt>
                <c:pt idx="218">
                  <c:v>41729</c:v>
                </c:pt>
                <c:pt idx="219">
                  <c:v>41759</c:v>
                </c:pt>
                <c:pt idx="220">
                  <c:v>41790</c:v>
                </c:pt>
                <c:pt idx="221">
                  <c:v>41820</c:v>
                </c:pt>
                <c:pt idx="222">
                  <c:v>41851</c:v>
                </c:pt>
                <c:pt idx="223">
                  <c:v>41882</c:v>
                </c:pt>
                <c:pt idx="224">
                  <c:v>41912</c:v>
                </c:pt>
                <c:pt idx="225">
                  <c:v>41943</c:v>
                </c:pt>
                <c:pt idx="226">
                  <c:v>41973</c:v>
                </c:pt>
                <c:pt idx="227">
                  <c:v>42004</c:v>
                </c:pt>
                <c:pt idx="228">
                  <c:v>42035</c:v>
                </c:pt>
                <c:pt idx="229">
                  <c:v>42063</c:v>
                </c:pt>
                <c:pt idx="230">
                  <c:v>42094</c:v>
                </c:pt>
                <c:pt idx="231">
                  <c:v>42124</c:v>
                </c:pt>
                <c:pt idx="232">
                  <c:v>42155</c:v>
                </c:pt>
                <c:pt idx="233">
                  <c:v>42185</c:v>
                </c:pt>
                <c:pt idx="234">
                  <c:v>42216</c:v>
                </c:pt>
                <c:pt idx="235">
                  <c:v>42247</c:v>
                </c:pt>
                <c:pt idx="236">
                  <c:v>42277</c:v>
                </c:pt>
                <c:pt idx="237">
                  <c:v>42308</c:v>
                </c:pt>
                <c:pt idx="238">
                  <c:v>42338</c:v>
                </c:pt>
                <c:pt idx="239">
                  <c:v>42369</c:v>
                </c:pt>
                <c:pt idx="240">
                  <c:v>42400</c:v>
                </c:pt>
                <c:pt idx="241">
                  <c:v>42429</c:v>
                </c:pt>
                <c:pt idx="242">
                  <c:v>42460</c:v>
                </c:pt>
                <c:pt idx="243">
                  <c:v>42490</c:v>
                </c:pt>
                <c:pt idx="244">
                  <c:v>42521</c:v>
                </c:pt>
                <c:pt idx="245">
                  <c:v>42551</c:v>
                </c:pt>
                <c:pt idx="246">
                  <c:v>42582</c:v>
                </c:pt>
                <c:pt idx="247">
                  <c:v>42613</c:v>
                </c:pt>
                <c:pt idx="248">
                  <c:v>42643</c:v>
                </c:pt>
                <c:pt idx="249">
                  <c:v>42674</c:v>
                </c:pt>
                <c:pt idx="250">
                  <c:v>42704</c:v>
                </c:pt>
                <c:pt idx="251">
                  <c:v>42735</c:v>
                </c:pt>
                <c:pt idx="252">
                  <c:v>42766</c:v>
                </c:pt>
                <c:pt idx="253">
                  <c:v>42794</c:v>
                </c:pt>
                <c:pt idx="254">
                  <c:v>42825</c:v>
                </c:pt>
                <c:pt idx="255">
                  <c:v>42855</c:v>
                </c:pt>
                <c:pt idx="256">
                  <c:v>42886</c:v>
                </c:pt>
                <c:pt idx="257">
                  <c:v>42916</c:v>
                </c:pt>
                <c:pt idx="258">
                  <c:v>42947</c:v>
                </c:pt>
                <c:pt idx="259">
                  <c:v>42978</c:v>
                </c:pt>
                <c:pt idx="260">
                  <c:v>43008</c:v>
                </c:pt>
                <c:pt idx="261">
                  <c:v>43039</c:v>
                </c:pt>
                <c:pt idx="262">
                  <c:v>43069</c:v>
                </c:pt>
                <c:pt idx="263">
                  <c:v>43100</c:v>
                </c:pt>
                <c:pt idx="264">
                  <c:v>43131</c:v>
                </c:pt>
                <c:pt idx="265">
                  <c:v>43159</c:v>
                </c:pt>
                <c:pt idx="266">
                  <c:v>43190</c:v>
                </c:pt>
                <c:pt idx="267">
                  <c:v>43220</c:v>
                </c:pt>
                <c:pt idx="268">
                  <c:v>43251</c:v>
                </c:pt>
                <c:pt idx="269">
                  <c:v>43281</c:v>
                </c:pt>
                <c:pt idx="270">
                  <c:v>43312</c:v>
                </c:pt>
                <c:pt idx="271">
                  <c:v>43343</c:v>
                </c:pt>
                <c:pt idx="272">
                  <c:v>43373</c:v>
                </c:pt>
                <c:pt idx="273">
                  <c:v>43404</c:v>
                </c:pt>
                <c:pt idx="274">
                  <c:v>43434</c:v>
                </c:pt>
                <c:pt idx="275">
                  <c:v>43465</c:v>
                </c:pt>
                <c:pt idx="276">
                  <c:v>43496</c:v>
                </c:pt>
                <c:pt idx="277">
                  <c:v>43524</c:v>
                </c:pt>
                <c:pt idx="278">
                  <c:v>43555</c:v>
                </c:pt>
                <c:pt idx="279">
                  <c:v>43585</c:v>
                </c:pt>
                <c:pt idx="280">
                  <c:v>43616</c:v>
                </c:pt>
                <c:pt idx="281">
                  <c:v>43646</c:v>
                </c:pt>
                <c:pt idx="282">
                  <c:v>43677</c:v>
                </c:pt>
                <c:pt idx="283">
                  <c:v>43708</c:v>
                </c:pt>
                <c:pt idx="284">
                  <c:v>43738</c:v>
                </c:pt>
                <c:pt idx="285">
                  <c:v>43769</c:v>
                </c:pt>
                <c:pt idx="286">
                  <c:v>43799</c:v>
                </c:pt>
                <c:pt idx="287">
                  <c:v>43830</c:v>
                </c:pt>
                <c:pt idx="288">
                  <c:v>43861</c:v>
                </c:pt>
                <c:pt idx="289">
                  <c:v>43890</c:v>
                </c:pt>
                <c:pt idx="290">
                  <c:v>43921</c:v>
                </c:pt>
                <c:pt idx="291">
                  <c:v>43951</c:v>
                </c:pt>
                <c:pt idx="292">
                  <c:v>43982</c:v>
                </c:pt>
                <c:pt idx="293">
                  <c:v>44012</c:v>
                </c:pt>
                <c:pt idx="294">
                  <c:v>44043</c:v>
                </c:pt>
                <c:pt idx="295">
                  <c:v>44074</c:v>
                </c:pt>
                <c:pt idx="296">
                  <c:v>44104</c:v>
                </c:pt>
                <c:pt idx="297">
                  <c:v>44135</c:v>
                </c:pt>
                <c:pt idx="298">
                  <c:v>44165</c:v>
                </c:pt>
                <c:pt idx="299">
                  <c:v>44196</c:v>
                </c:pt>
                <c:pt idx="300">
                  <c:v>44227</c:v>
                </c:pt>
                <c:pt idx="301">
                  <c:v>44255</c:v>
                </c:pt>
                <c:pt idx="302">
                  <c:v>44286</c:v>
                </c:pt>
                <c:pt idx="303">
                  <c:v>44316</c:v>
                </c:pt>
                <c:pt idx="304">
                  <c:v>44347</c:v>
                </c:pt>
                <c:pt idx="305">
                  <c:v>44377</c:v>
                </c:pt>
                <c:pt idx="306">
                  <c:v>44408</c:v>
                </c:pt>
                <c:pt idx="307">
                  <c:v>44439</c:v>
                </c:pt>
                <c:pt idx="308">
                  <c:v>44469</c:v>
                </c:pt>
                <c:pt idx="309">
                  <c:v>44500</c:v>
                </c:pt>
                <c:pt idx="310">
                  <c:v>44530</c:v>
                </c:pt>
                <c:pt idx="311">
                  <c:v>44561</c:v>
                </c:pt>
                <c:pt idx="312">
                  <c:v>44592</c:v>
                </c:pt>
                <c:pt idx="313">
                  <c:v>44620</c:v>
                </c:pt>
                <c:pt idx="314">
                  <c:v>44651</c:v>
                </c:pt>
                <c:pt idx="315">
                  <c:v>44681</c:v>
                </c:pt>
                <c:pt idx="316">
                  <c:v>44712</c:v>
                </c:pt>
                <c:pt idx="317">
                  <c:v>44742</c:v>
                </c:pt>
                <c:pt idx="318">
                  <c:v>44773</c:v>
                </c:pt>
                <c:pt idx="319">
                  <c:v>44804</c:v>
                </c:pt>
                <c:pt idx="320">
                  <c:v>44834</c:v>
                </c:pt>
                <c:pt idx="321">
                  <c:v>44865</c:v>
                </c:pt>
                <c:pt idx="322">
                  <c:v>44895</c:v>
                </c:pt>
                <c:pt idx="323">
                  <c:v>44926</c:v>
                </c:pt>
                <c:pt idx="324">
                  <c:v>44957</c:v>
                </c:pt>
                <c:pt idx="325">
                  <c:v>44985</c:v>
                </c:pt>
                <c:pt idx="326">
                  <c:v>45016</c:v>
                </c:pt>
                <c:pt idx="327">
                  <c:v>45046</c:v>
                </c:pt>
                <c:pt idx="328">
                  <c:v>45077</c:v>
                </c:pt>
                <c:pt idx="329">
                  <c:v>45107</c:v>
                </c:pt>
                <c:pt idx="330">
                  <c:v>45138</c:v>
                </c:pt>
                <c:pt idx="331">
                  <c:v>45169</c:v>
                </c:pt>
                <c:pt idx="332">
                  <c:v>45199</c:v>
                </c:pt>
                <c:pt idx="333">
                  <c:v>45230</c:v>
                </c:pt>
                <c:pt idx="334">
                  <c:v>45260</c:v>
                </c:pt>
                <c:pt idx="335">
                  <c:v>45291</c:v>
                </c:pt>
                <c:pt idx="336">
                  <c:v>45322</c:v>
                </c:pt>
                <c:pt idx="337">
                  <c:v>45351</c:v>
                </c:pt>
                <c:pt idx="338">
                  <c:v>45382</c:v>
                </c:pt>
                <c:pt idx="339">
                  <c:v>45412</c:v>
                </c:pt>
                <c:pt idx="340">
                  <c:v>45443</c:v>
                </c:pt>
                <c:pt idx="341">
                  <c:v>45473</c:v>
                </c:pt>
                <c:pt idx="342">
                  <c:v>45504</c:v>
                </c:pt>
                <c:pt idx="343">
                  <c:v>45535</c:v>
                </c:pt>
                <c:pt idx="344">
                  <c:v>45565</c:v>
                </c:pt>
                <c:pt idx="345">
                  <c:v>45596</c:v>
                </c:pt>
                <c:pt idx="346">
                  <c:v>45626</c:v>
                </c:pt>
                <c:pt idx="347">
                  <c:v>45657</c:v>
                </c:pt>
                <c:pt idx="348">
                  <c:v>45688</c:v>
                </c:pt>
                <c:pt idx="349">
                  <c:v>45716</c:v>
                </c:pt>
                <c:pt idx="350">
                  <c:v>45747</c:v>
                </c:pt>
                <c:pt idx="351">
                  <c:v>45777</c:v>
                </c:pt>
                <c:pt idx="352">
                  <c:v>45808</c:v>
                </c:pt>
                <c:pt idx="353">
                  <c:v>45838</c:v>
                </c:pt>
                <c:pt idx="354">
                  <c:v>45869</c:v>
                </c:pt>
                <c:pt idx="355">
                  <c:v>45900</c:v>
                </c:pt>
                <c:pt idx="356">
                  <c:v>45930</c:v>
                </c:pt>
                <c:pt idx="357">
                  <c:v>45961</c:v>
                </c:pt>
                <c:pt idx="358">
                  <c:v>45991</c:v>
                </c:pt>
                <c:pt idx="359">
                  <c:v>46022</c:v>
                </c:pt>
                <c:pt idx="360">
                  <c:v>46053</c:v>
                </c:pt>
                <c:pt idx="361">
                  <c:v>46081</c:v>
                </c:pt>
                <c:pt idx="362">
                  <c:v>46112</c:v>
                </c:pt>
              </c:numCache>
            </c:numRef>
          </c:cat>
          <c:val>
            <c:numRef>
              <c:f>Sheet1!$B$2:$B$364</c:f>
              <c:numCache>
                <c:formatCode>General</c:formatCode>
                <c:ptCount val="363"/>
                <c:pt idx="0">
                  <c:v>100</c:v>
                </c:pt>
                <c:pt idx="1">
                  <c:v>99.752269976126328</c:v>
                </c:pt>
                <c:pt idx="2">
                  <c:v>100.08370029038051</c:v>
                </c:pt>
                <c:pt idx="3">
                  <c:v>101.54569407501909</c:v>
                </c:pt>
                <c:pt idx="4">
                  <c:v>103.18224878695763</c:v>
                </c:pt>
                <c:pt idx="5">
                  <c:v>102.14251980353912</c:v>
                </c:pt>
                <c:pt idx="6">
                  <c:v>102.83957135605004</c:v>
                </c:pt>
                <c:pt idx="7">
                  <c:v>104.73531453325405</c:v>
                </c:pt>
                <c:pt idx="8">
                  <c:v>107.31460443214507</c:v>
                </c:pt>
                <c:pt idx="9">
                  <c:v>110.53875368568755</c:v>
                </c:pt>
                <c:pt idx="10">
                  <c:v>115.21356575891876</c:v>
                </c:pt>
                <c:pt idx="11">
                  <c:v>114.10869636358049</c:v>
                </c:pt>
                <c:pt idx="12">
                  <c:v>116.37180667306934</c:v>
                </c:pt>
                <c:pt idx="13">
                  <c:v>117.14739608902531</c:v>
                </c:pt>
                <c:pt idx="14">
                  <c:v>115.55607762345711</c:v>
                </c:pt>
                <c:pt idx="15">
                  <c:v>118.24667637142188</c:v>
                </c:pt>
                <c:pt idx="16">
                  <c:v>122.85527017981688</c:v>
                </c:pt>
                <c:pt idx="17">
                  <c:v>126.59071298365045</c:v>
                </c:pt>
                <c:pt idx="18">
                  <c:v>133.51438024474842</c:v>
                </c:pt>
                <c:pt idx="19">
                  <c:v>131.67607470730772</c:v>
                </c:pt>
                <c:pt idx="20">
                  <c:v>137.29485476540654</c:v>
                </c:pt>
                <c:pt idx="21">
                  <c:v>137.89610337394919</c:v>
                </c:pt>
                <c:pt idx="22">
                  <c:v>136.54126273652986</c:v>
                </c:pt>
                <c:pt idx="23">
                  <c:v>138.65186104475529</c:v>
                </c:pt>
                <c:pt idx="24">
                  <c:v>138.21045214868204</c:v>
                </c:pt>
                <c:pt idx="25">
                  <c:v>141.18230246912734</c:v>
                </c:pt>
                <c:pt idx="26">
                  <c:v>144.79587235655515</c:v>
                </c:pt>
                <c:pt idx="27">
                  <c:v>144.89527743343888</c:v>
                </c:pt>
                <c:pt idx="28">
                  <c:v>145.9824652411663</c:v>
                </c:pt>
                <c:pt idx="29">
                  <c:v>146.80982640532793</c:v>
                </c:pt>
                <c:pt idx="30">
                  <c:v>144.12633816756431</c:v>
                </c:pt>
                <c:pt idx="31">
                  <c:v>138.51604505639511</c:v>
                </c:pt>
                <c:pt idx="32">
                  <c:v>145.00806458921204</c:v>
                </c:pt>
                <c:pt idx="33">
                  <c:v>145.65275756613957</c:v>
                </c:pt>
                <c:pt idx="34">
                  <c:v>148.74636133754439</c:v>
                </c:pt>
                <c:pt idx="35">
                  <c:v>150.55136916117016</c:v>
                </c:pt>
                <c:pt idx="36">
                  <c:v>151.23781888920277</c:v>
                </c:pt>
                <c:pt idx="37">
                  <c:v>148.80276815582693</c:v>
                </c:pt>
                <c:pt idx="38">
                  <c:v>150.9301836055883</c:v>
                </c:pt>
                <c:pt idx="39">
                  <c:v>150.70343369781841</c:v>
                </c:pt>
                <c:pt idx="40">
                  <c:v>149.61655065271287</c:v>
                </c:pt>
                <c:pt idx="41">
                  <c:v>149.67673448463077</c:v>
                </c:pt>
                <c:pt idx="42">
                  <c:v>149.14171127880803</c:v>
                </c:pt>
                <c:pt idx="43">
                  <c:v>149.62630178476337</c:v>
                </c:pt>
                <c:pt idx="44">
                  <c:v>149.29222842769045</c:v>
                </c:pt>
                <c:pt idx="45">
                  <c:v>148.26302174142364</c:v>
                </c:pt>
                <c:pt idx="46">
                  <c:v>147.55004367798546</c:v>
                </c:pt>
                <c:pt idx="47">
                  <c:v>147.57675864591636</c:v>
                </c:pt>
                <c:pt idx="48">
                  <c:v>145.60924537375652</c:v>
                </c:pt>
                <c:pt idx="49">
                  <c:v>147.880468411707</c:v>
                </c:pt>
                <c:pt idx="50">
                  <c:v>151.06656211374485</c:v>
                </c:pt>
                <c:pt idx="51">
                  <c:v>151.19461917301928</c:v>
                </c:pt>
                <c:pt idx="52">
                  <c:v>152.6903889354036</c:v>
                </c:pt>
                <c:pt idx="53">
                  <c:v>154.3827075620467</c:v>
                </c:pt>
                <c:pt idx="54">
                  <c:v>157.19657411235679</c:v>
                </c:pt>
                <c:pt idx="55">
                  <c:v>161.62395963160341</c:v>
                </c:pt>
                <c:pt idx="56">
                  <c:v>162.91133317243523</c:v>
                </c:pt>
                <c:pt idx="57">
                  <c:v>164.22961926205247</c:v>
                </c:pt>
                <c:pt idx="58">
                  <c:v>165.67860387121084</c:v>
                </c:pt>
                <c:pt idx="59">
                  <c:v>169.30554320603034</c:v>
                </c:pt>
                <c:pt idx="60">
                  <c:v>169.58035310846765</c:v>
                </c:pt>
                <c:pt idx="61">
                  <c:v>173.42674870067276</c:v>
                </c:pt>
                <c:pt idx="62">
                  <c:v>175.05010348111009</c:v>
                </c:pt>
                <c:pt idx="63">
                  <c:v>173.78689573865464</c:v>
                </c:pt>
                <c:pt idx="64">
                  <c:v>175.98965010366922</c:v>
                </c:pt>
                <c:pt idx="65">
                  <c:v>175.29120496332939</c:v>
                </c:pt>
                <c:pt idx="66">
                  <c:v>179.84142660356454</c:v>
                </c:pt>
                <c:pt idx="67">
                  <c:v>182.02043242328145</c:v>
                </c:pt>
                <c:pt idx="68">
                  <c:v>183.69980666986459</c:v>
                </c:pt>
                <c:pt idx="69">
                  <c:v>186.88552150289297</c:v>
                </c:pt>
                <c:pt idx="70">
                  <c:v>187.20649622851474</c:v>
                </c:pt>
                <c:pt idx="71">
                  <c:v>190.13669329296451</c:v>
                </c:pt>
                <c:pt idx="72">
                  <c:v>189.85657097307254</c:v>
                </c:pt>
                <c:pt idx="73">
                  <c:v>193.90624589326504</c:v>
                </c:pt>
                <c:pt idx="74">
                  <c:v>193.40089949448574</c:v>
                </c:pt>
                <c:pt idx="75">
                  <c:v>193.60674766792678</c:v>
                </c:pt>
                <c:pt idx="76">
                  <c:v>192.59713252601301</c:v>
                </c:pt>
                <c:pt idx="77">
                  <c:v>193.59015354696834</c:v>
                </c:pt>
                <c:pt idx="78">
                  <c:v>196.10823064019817</c:v>
                </c:pt>
                <c:pt idx="79">
                  <c:v>197.96631755446126</c:v>
                </c:pt>
                <c:pt idx="80">
                  <c:v>199.86898605315079</c:v>
                </c:pt>
                <c:pt idx="81">
                  <c:v>198.70035508015471</c:v>
                </c:pt>
                <c:pt idx="82">
                  <c:v>199.37345522039482</c:v>
                </c:pt>
                <c:pt idx="83">
                  <c:v>202.97047825468144</c:v>
                </c:pt>
                <c:pt idx="84">
                  <c:v>202.14062654386979</c:v>
                </c:pt>
                <c:pt idx="85">
                  <c:v>202.18884727258268</c:v>
                </c:pt>
                <c:pt idx="86">
                  <c:v>201.18950668743616</c:v>
                </c:pt>
                <c:pt idx="87">
                  <c:v>202.98586447166548</c:v>
                </c:pt>
                <c:pt idx="88">
                  <c:v>206.39248054094682</c:v>
                </c:pt>
                <c:pt idx="89">
                  <c:v>208.5186202603166</c:v>
                </c:pt>
                <c:pt idx="90">
                  <c:v>211.91551870691035</c:v>
                </c:pt>
                <c:pt idx="91">
                  <c:v>213.61574925681953</c:v>
                </c:pt>
                <c:pt idx="92">
                  <c:v>217.3490240566758</c:v>
                </c:pt>
                <c:pt idx="93">
                  <c:v>217.95193197713158</c:v>
                </c:pt>
                <c:pt idx="94">
                  <c:v>220.77664785749116</c:v>
                </c:pt>
                <c:pt idx="95">
                  <c:v>225.37536121703297</c:v>
                </c:pt>
                <c:pt idx="96">
                  <c:v>228.77175300635585</c:v>
                </c:pt>
                <c:pt idx="97">
                  <c:v>233.21669876936761</c:v>
                </c:pt>
                <c:pt idx="98">
                  <c:v>234.10833952006547</c:v>
                </c:pt>
                <c:pt idx="99">
                  <c:v>231.175238760399</c:v>
                </c:pt>
                <c:pt idx="100">
                  <c:v>230.29843979546149</c:v>
                </c:pt>
                <c:pt idx="101">
                  <c:v>230.69742831972178</c:v>
                </c:pt>
                <c:pt idx="102">
                  <c:v>232.38841387431418</c:v>
                </c:pt>
                <c:pt idx="103">
                  <c:v>235.77032676990444</c:v>
                </c:pt>
                <c:pt idx="104">
                  <c:v>237.11370720432799</c:v>
                </c:pt>
                <c:pt idx="105">
                  <c:v>239.32418906212013</c:v>
                </c:pt>
                <c:pt idx="106">
                  <c:v>241.30772909490921</c:v>
                </c:pt>
                <c:pt idx="107">
                  <c:v>243.90696106169898</c:v>
                </c:pt>
                <c:pt idx="108">
                  <c:v>246.72404109526687</c:v>
                </c:pt>
                <c:pt idx="109">
                  <c:v>247.28522874328434</c:v>
                </c:pt>
                <c:pt idx="110">
                  <c:v>246.17541140025833</c:v>
                </c:pt>
                <c:pt idx="111">
                  <c:v>248.90701315322138</c:v>
                </c:pt>
                <c:pt idx="112">
                  <c:v>252.78114253840056</c:v>
                </c:pt>
                <c:pt idx="113">
                  <c:v>256.91364556266512</c:v>
                </c:pt>
                <c:pt idx="114">
                  <c:v>257.94480907148693</c:v>
                </c:pt>
                <c:pt idx="115">
                  <c:v>261.1979225919855</c:v>
                </c:pt>
                <c:pt idx="116">
                  <c:v>260.16599307091974</c:v>
                </c:pt>
                <c:pt idx="117">
                  <c:v>256.38795019548348</c:v>
                </c:pt>
                <c:pt idx="118">
                  <c:v>259.85431015436745</c:v>
                </c:pt>
                <c:pt idx="119">
                  <c:v>262.96669540531377</c:v>
                </c:pt>
                <c:pt idx="120">
                  <c:v>261.23131059989339</c:v>
                </c:pt>
                <c:pt idx="121">
                  <c:v>262.35197907710744</c:v>
                </c:pt>
                <c:pt idx="122">
                  <c:v>261.79506144414631</c:v>
                </c:pt>
                <c:pt idx="123">
                  <c:v>259.84875365189657</c:v>
                </c:pt>
                <c:pt idx="124">
                  <c:v>260.50870790201776</c:v>
                </c:pt>
                <c:pt idx="125">
                  <c:v>258.99697951718429</c:v>
                </c:pt>
                <c:pt idx="126">
                  <c:v>264.07752487268658</c:v>
                </c:pt>
                <c:pt idx="127">
                  <c:v>268.30038144283259</c:v>
                </c:pt>
                <c:pt idx="128">
                  <c:v>270.44436898604113</c:v>
                </c:pt>
                <c:pt idx="129">
                  <c:v>271.47166571429744</c:v>
                </c:pt>
                <c:pt idx="130">
                  <c:v>274.19687800898026</c:v>
                </c:pt>
                <c:pt idx="131">
                  <c:v>272.31266945127834</c:v>
                </c:pt>
                <c:pt idx="132">
                  <c:v>272.30761914051072</c:v>
                </c:pt>
                <c:pt idx="133">
                  <c:v>275.31026866295025</c:v>
                </c:pt>
                <c:pt idx="134">
                  <c:v>275.12740923436593</c:v>
                </c:pt>
                <c:pt idx="135">
                  <c:v>274.95527026823027</c:v>
                </c:pt>
                <c:pt idx="136">
                  <c:v>270.48204937194237</c:v>
                </c:pt>
                <c:pt idx="137">
                  <c:v>270.20039749585953</c:v>
                </c:pt>
                <c:pt idx="138">
                  <c:v>270.99783938858826</c:v>
                </c:pt>
                <c:pt idx="139">
                  <c:v>273.24252045419644</c:v>
                </c:pt>
                <c:pt idx="140">
                  <c:v>274.93398483150736</c:v>
                </c:pt>
                <c:pt idx="141">
                  <c:v>276.00028055025831</c:v>
                </c:pt>
                <c:pt idx="142">
                  <c:v>280.81835921176497</c:v>
                </c:pt>
                <c:pt idx="143">
                  <c:v>281.31946862186237</c:v>
                </c:pt>
                <c:pt idx="144">
                  <c:v>284.9082231049432</c:v>
                </c:pt>
                <c:pt idx="145">
                  <c:v>288.90666641969034</c:v>
                </c:pt>
                <c:pt idx="146">
                  <c:v>292.26657785676474</c:v>
                </c:pt>
                <c:pt idx="147">
                  <c:v>290.72781595207567</c:v>
                </c:pt>
                <c:pt idx="148">
                  <c:v>289.50755281201452</c:v>
                </c:pt>
                <c:pt idx="149">
                  <c:v>289.09330629795261</c:v>
                </c:pt>
                <c:pt idx="150">
                  <c:v>291.87858153934638</c:v>
                </c:pt>
                <c:pt idx="151">
                  <c:v>294.89314468436476</c:v>
                </c:pt>
                <c:pt idx="152">
                  <c:v>291.65133421301493</c:v>
                </c:pt>
                <c:pt idx="153">
                  <c:v>293.63229161342127</c:v>
                </c:pt>
                <c:pt idx="154">
                  <c:v>299.37836351069308</c:v>
                </c:pt>
                <c:pt idx="155">
                  <c:v>308.39972114567064</c:v>
                </c:pt>
                <c:pt idx="156">
                  <c:v>304.14196987667106</c:v>
                </c:pt>
                <c:pt idx="157">
                  <c:v>307.11308457996631</c:v>
                </c:pt>
                <c:pt idx="158">
                  <c:v>312.40817961368538</c:v>
                </c:pt>
                <c:pt idx="159">
                  <c:v>311.71376312589439</c:v>
                </c:pt>
                <c:pt idx="160">
                  <c:v>309.84201903142036</c:v>
                </c:pt>
                <c:pt idx="161">
                  <c:v>312.994041891027</c:v>
                </c:pt>
                <c:pt idx="162">
                  <c:v>316.32375825547604</c:v>
                </c:pt>
                <c:pt idx="163">
                  <c:v>319.61467560205904</c:v>
                </c:pt>
                <c:pt idx="164">
                  <c:v>321.35047157810124</c:v>
                </c:pt>
                <c:pt idx="165">
                  <c:v>322.72540508005875</c:v>
                </c:pt>
                <c:pt idx="166">
                  <c:v>327.37098770956868</c:v>
                </c:pt>
                <c:pt idx="167">
                  <c:v>323.07119245581862</c:v>
                </c:pt>
                <c:pt idx="168">
                  <c:v>329.97643653403622</c:v>
                </c:pt>
                <c:pt idx="169">
                  <c:v>330.66371631213906</c:v>
                </c:pt>
                <c:pt idx="170">
                  <c:v>328.5632171758715</c:v>
                </c:pt>
                <c:pt idx="171">
                  <c:v>327.9229018306894</c:v>
                </c:pt>
                <c:pt idx="172">
                  <c:v>330.33716656427373</c:v>
                </c:pt>
                <c:pt idx="173">
                  <c:v>337.07750461498267</c:v>
                </c:pt>
                <c:pt idx="174">
                  <c:v>339.06700158666598</c:v>
                </c:pt>
                <c:pt idx="175">
                  <c:v>345.2411154119111</c:v>
                </c:pt>
                <c:pt idx="176">
                  <c:v>346.37014599433951</c:v>
                </c:pt>
                <c:pt idx="177">
                  <c:v>347.53071475611603</c:v>
                </c:pt>
                <c:pt idx="178">
                  <c:v>343.10721192529087</c:v>
                </c:pt>
                <c:pt idx="179">
                  <c:v>343.55419647373697</c:v>
                </c:pt>
                <c:pt idx="180">
                  <c:v>343.20501859474376</c:v>
                </c:pt>
                <c:pt idx="181">
                  <c:v>343.71853761098248</c:v>
                </c:pt>
                <c:pt idx="182">
                  <c:v>344.00073961399784</c:v>
                </c:pt>
                <c:pt idx="183">
                  <c:v>347.63924498829022</c:v>
                </c:pt>
                <c:pt idx="184">
                  <c:v>351.26859745104792</c:v>
                </c:pt>
                <c:pt idx="185">
                  <c:v>351.64094216434603</c:v>
                </c:pt>
                <c:pt idx="186">
                  <c:v>357.25666758947756</c:v>
                </c:pt>
                <c:pt idx="187">
                  <c:v>360.79302591641579</c:v>
                </c:pt>
                <c:pt idx="188">
                  <c:v>365.35678996094043</c:v>
                </c:pt>
                <c:pt idx="189">
                  <c:v>363.73490550659068</c:v>
                </c:pt>
                <c:pt idx="190">
                  <c:v>364.85564392648268</c:v>
                </c:pt>
                <c:pt idx="191">
                  <c:v>369.10103178109216</c:v>
                </c:pt>
                <c:pt idx="192">
                  <c:v>371.02552456079877</c:v>
                </c:pt>
                <c:pt idx="193">
                  <c:v>369.70244754021496</c:v>
                </c:pt>
                <c:pt idx="194">
                  <c:v>368.00070717418737</c:v>
                </c:pt>
                <c:pt idx="195">
                  <c:v>368.75658062672318</c:v>
                </c:pt>
                <c:pt idx="196">
                  <c:v>375.41153063729359</c:v>
                </c:pt>
                <c:pt idx="197">
                  <c:v>376.5129880681834</c:v>
                </c:pt>
                <c:pt idx="198">
                  <c:v>378.46144278143623</c:v>
                </c:pt>
                <c:pt idx="199">
                  <c:v>378.49928892571438</c:v>
                </c:pt>
                <c:pt idx="200">
                  <c:v>381.3365195955015</c:v>
                </c:pt>
                <c:pt idx="201">
                  <c:v>381.31935945211973</c:v>
                </c:pt>
                <c:pt idx="202">
                  <c:v>383.19354410382692</c:v>
                </c:pt>
                <c:pt idx="203">
                  <c:v>382.3735099194447</c:v>
                </c:pt>
                <c:pt idx="204">
                  <c:v>380.57788391686296</c:v>
                </c:pt>
                <c:pt idx="205">
                  <c:v>385.61711567780617</c:v>
                </c:pt>
                <c:pt idx="206">
                  <c:v>387.69597754842522</c:v>
                </c:pt>
                <c:pt idx="207">
                  <c:v>391.91372208817455</c:v>
                </c:pt>
                <c:pt idx="208">
                  <c:v>386.32855963469598</c:v>
                </c:pt>
                <c:pt idx="209">
                  <c:v>377.80421996635641</c:v>
                </c:pt>
                <c:pt idx="210">
                  <c:v>380.54858982019198</c:v>
                </c:pt>
                <c:pt idx="211">
                  <c:v>378.43045636925279</c:v>
                </c:pt>
                <c:pt idx="212">
                  <c:v>380.58183351371196</c:v>
                </c:pt>
                <c:pt idx="213">
                  <c:v>385.45898971019017</c:v>
                </c:pt>
                <c:pt idx="214">
                  <c:v>386.07610955271616</c:v>
                </c:pt>
                <c:pt idx="215">
                  <c:v>384.14109609163796</c:v>
                </c:pt>
                <c:pt idx="216">
                  <c:v>392.75507603039688</c:v>
                </c:pt>
                <c:pt idx="217">
                  <c:v>394.20591328125317</c:v>
                </c:pt>
                <c:pt idx="218">
                  <c:v>394.12825471633676</c:v>
                </c:pt>
                <c:pt idx="219">
                  <c:v>396.01258190213554</c:v>
                </c:pt>
                <c:pt idx="220">
                  <c:v>399.39096523834269</c:v>
                </c:pt>
                <c:pt idx="221">
                  <c:v>400.33432669823566</c:v>
                </c:pt>
                <c:pt idx="222">
                  <c:v>401.78073462059643</c:v>
                </c:pt>
                <c:pt idx="223">
                  <c:v>403.9869126343981</c:v>
                </c:pt>
                <c:pt idx="224">
                  <c:v>401.94718271250701</c:v>
                </c:pt>
                <c:pt idx="225">
                  <c:v>403.54653055252004</c:v>
                </c:pt>
                <c:pt idx="226">
                  <c:v>408.89715400111589</c:v>
                </c:pt>
                <c:pt idx="227">
                  <c:v>410.21298504269146</c:v>
                </c:pt>
                <c:pt idx="228">
                  <c:v>426.76918111901449</c:v>
                </c:pt>
                <c:pt idx="229">
                  <c:v>427.20832660638592</c:v>
                </c:pt>
                <c:pt idx="230">
                  <c:v>426.7093472809097</c:v>
                </c:pt>
                <c:pt idx="231">
                  <c:v>421.63705326978152</c:v>
                </c:pt>
                <c:pt idx="232">
                  <c:v>422.45629406428469</c:v>
                </c:pt>
                <c:pt idx="233">
                  <c:v>421.65742921220914</c:v>
                </c:pt>
                <c:pt idx="234">
                  <c:v>426.01357211340053</c:v>
                </c:pt>
                <c:pt idx="235">
                  <c:v>423.24490990823551</c:v>
                </c:pt>
                <c:pt idx="236">
                  <c:v>423.81459755697205</c:v>
                </c:pt>
                <c:pt idx="237">
                  <c:v>422.23970251245032</c:v>
                </c:pt>
                <c:pt idx="238">
                  <c:v>422.79072532422902</c:v>
                </c:pt>
                <c:pt idx="239">
                  <c:v>426.38106416368237</c:v>
                </c:pt>
                <c:pt idx="240">
                  <c:v>427.5536120901325</c:v>
                </c:pt>
                <c:pt idx="241">
                  <c:v>427.4069612011856</c:v>
                </c:pt>
                <c:pt idx="242">
                  <c:v>431.02538853471486</c:v>
                </c:pt>
                <c:pt idx="243">
                  <c:v>429.6064529556586</c:v>
                </c:pt>
                <c:pt idx="244">
                  <c:v>433.11719688921227</c:v>
                </c:pt>
                <c:pt idx="245">
                  <c:v>437.95035168929894</c:v>
                </c:pt>
                <c:pt idx="246">
                  <c:v>439.89090969763424</c:v>
                </c:pt>
                <c:pt idx="247">
                  <c:v>440.85691013533028</c:v>
                </c:pt>
                <c:pt idx="248">
                  <c:v>442.21078170635587</c:v>
                </c:pt>
                <c:pt idx="249">
                  <c:v>438.07080436802096</c:v>
                </c:pt>
                <c:pt idx="250">
                  <c:v>429.52404297480086</c:v>
                </c:pt>
                <c:pt idx="251">
                  <c:v>425.18327299649752</c:v>
                </c:pt>
                <c:pt idx="252">
                  <c:v>426.56554381700909</c:v>
                </c:pt>
                <c:pt idx="253">
                  <c:v>430.95191730407942</c:v>
                </c:pt>
                <c:pt idx="254">
                  <c:v>432.32363725685826</c:v>
                </c:pt>
                <c:pt idx="255">
                  <c:v>437.65721396969616</c:v>
                </c:pt>
                <c:pt idx="256">
                  <c:v>441.24819141031753</c:v>
                </c:pt>
                <c:pt idx="257">
                  <c:v>432.7722549015167</c:v>
                </c:pt>
                <c:pt idx="258">
                  <c:v>425.47571468387713</c:v>
                </c:pt>
                <c:pt idx="259">
                  <c:v>430.94052476327687</c:v>
                </c:pt>
                <c:pt idx="260">
                  <c:v>426.52898661127517</c:v>
                </c:pt>
                <c:pt idx="261">
                  <c:v>432.94739480180164</c:v>
                </c:pt>
                <c:pt idx="262">
                  <c:v>436.28541921572355</c:v>
                </c:pt>
                <c:pt idx="263">
                  <c:v>435.36747469369368</c:v>
                </c:pt>
                <c:pt idx="264">
                  <c:v>433.35999526788106</c:v>
                </c:pt>
                <c:pt idx="265">
                  <c:v>433.21871990942373</c:v>
                </c:pt>
                <c:pt idx="266">
                  <c:v>436.13904730033317</c:v>
                </c:pt>
                <c:pt idx="267">
                  <c:v>433.4877580317945</c:v>
                </c:pt>
                <c:pt idx="268">
                  <c:v>436.61753964478407</c:v>
                </c:pt>
                <c:pt idx="269">
                  <c:v>439.23025900201844</c:v>
                </c:pt>
                <c:pt idx="270">
                  <c:v>436.86306480274158</c:v>
                </c:pt>
                <c:pt idx="271">
                  <c:v>439.71484514622449</c:v>
                </c:pt>
                <c:pt idx="272">
                  <c:v>436.50839327694086</c:v>
                </c:pt>
                <c:pt idx="273">
                  <c:v>433.97736943823764</c:v>
                </c:pt>
                <c:pt idx="274">
                  <c:v>437.76799525468294</c:v>
                </c:pt>
                <c:pt idx="275">
                  <c:v>441.88892157185956</c:v>
                </c:pt>
                <c:pt idx="276">
                  <c:v>447.15696946788466</c:v>
                </c:pt>
                <c:pt idx="277">
                  <c:v>448.29747187059598</c:v>
                </c:pt>
                <c:pt idx="278">
                  <c:v>458.43635235080126</c:v>
                </c:pt>
                <c:pt idx="279">
                  <c:v>457.68394220008344</c:v>
                </c:pt>
                <c:pt idx="280">
                  <c:v>465.20748953196181</c:v>
                </c:pt>
                <c:pt idx="281">
                  <c:v>469.51760166160068</c:v>
                </c:pt>
                <c:pt idx="282">
                  <c:v>470.24513830928396</c:v>
                </c:pt>
                <c:pt idx="283">
                  <c:v>478.04098013701434</c:v>
                </c:pt>
                <c:pt idx="284">
                  <c:v>474.35193789329702</c:v>
                </c:pt>
                <c:pt idx="285">
                  <c:v>473.22257360519922</c:v>
                </c:pt>
                <c:pt idx="286">
                  <c:v>475.10061839921144</c:v>
                </c:pt>
                <c:pt idx="287">
                  <c:v>469.2895452330286</c:v>
                </c:pt>
                <c:pt idx="288">
                  <c:v>483.3884631055443</c:v>
                </c:pt>
                <c:pt idx="289">
                  <c:v>486.5428130727509</c:v>
                </c:pt>
                <c:pt idx="290">
                  <c:v>476.85006301243607</c:v>
                </c:pt>
                <c:pt idx="291">
                  <c:v>494.71464342433239</c:v>
                </c:pt>
                <c:pt idx="292">
                  <c:v>496.52989732799909</c:v>
                </c:pt>
                <c:pt idx="293">
                  <c:v>505.07638236712677</c:v>
                </c:pt>
                <c:pt idx="294">
                  <c:v>511.21576608682881</c:v>
                </c:pt>
                <c:pt idx="295">
                  <c:v>505.88131156535866</c:v>
                </c:pt>
                <c:pt idx="296">
                  <c:v>507.45472166117958</c:v>
                </c:pt>
                <c:pt idx="297">
                  <c:v>503.94288519176911</c:v>
                </c:pt>
                <c:pt idx="298">
                  <c:v>508.95552125950928</c:v>
                </c:pt>
                <c:pt idx="299">
                  <c:v>510.67412592831022</c:v>
                </c:pt>
                <c:pt idx="300">
                  <c:v>505.33113237244902</c:v>
                </c:pt>
                <c:pt idx="301">
                  <c:v>491.7747503253745</c:v>
                </c:pt>
                <c:pt idx="302">
                  <c:v>484.85537726668787</c:v>
                </c:pt>
                <c:pt idx="303">
                  <c:v>485.85750820191936</c:v>
                </c:pt>
                <c:pt idx="304">
                  <c:v>489.47753536014693</c:v>
                </c:pt>
                <c:pt idx="305">
                  <c:v>493.69011150310837</c:v>
                </c:pt>
                <c:pt idx="306">
                  <c:v>498.41468271598376</c:v>
                </c:pt>
                <c:pt idx="307">
                  <c:v>498.18944844918792</c:v>
                </c:pt>
                <c:pt idx="308">
                  <c:v>491.23713345239412</c:v>
                </c:pt>
                <c:pt idx="309">
                  <c:v>487.07996486222055</c:v>
                </c:pt>
                <c:pt idx="310">
                  <c:v>490.71029458271909</c:v>
                </c:pt>
                <c:pt idx="311">
                  <c:v>499.02453603492819</c:v>
                </c:pt>
                <c:pt idx="312">
                  <c:v>481.62636769130188</c:v>
                </c:pt>
                <c:pt idx="313">
                  <c:v>477.3881987490654</c:v>
                </c:pt>
                <c:pt idx="314">
                  <c:v>464.29877441669316</c:v>
                </c:pt>
                <c:pt idx="315">
                  <c:v>448.64740845802282</c:v>
                </c:pt>
                <c:pt idx="316">
                  <c:v>447.64630918849895</c:v>
                </c:pt>
                <c:pt idx="317">
                  <c:v>438.24012021177242</c:v>
                </c:pt>
                <c:pt idx="318">
                  <c:v>454.14143378222019</c:v>
                </c:pt>
                <c:pt idx="319">
                  <c:v>443.10906487940019</c:v>
                </c:pt>
                <c:pt idx="320">
                  <c:v>440.4588682874944</c:v>
                </c:pt>
                <c:pt idx="321">
                  <c:v>435.79326470229239</c:v>
                </c:pt>
                <c:pt idx="322">
                  <c:v>446.97246845974439</c:v>
                </c:pt>
                <c:pt idx="323">
                  <c:v>440.81625973574484</c:v>
                </c:pt>
                <c:pt idx="324">
                  <c:v>453.96377068446145</c:v>
                </c:pt>
                <c:pt idx="325">
                  <c:v>446.88747029057367</c:v>
                </c:pt>
                <c:pt idx="326">
                  <c:v>453.32532895632727</c:v>
                </c:pt>
                <c:pt idx="327">
                  <c:v>458.23609475290823</c:v>
                </c:pt>
                <c:pt idx="328">
                  <c:v>452.23501233008909</c:v>
                </c:pt>
                <c:pt idx="329">
                  <c:v>453.70752345643371</c:v>
                </c:pt>
                <c:pt idx="330">
                  <c:v>449.16423239285706</c:v>
                </c:pt>
                <c:pt idx="331">
                  <c:v>448.22126084144821</c:v>
                </c:pt>
                <c:pt idx="332">
                  <c:v>436.71970249954262</c:v>
                </c:pt>
                <c:pt idx="333">
                  <c:v>437.27169584911724</c:v>
                </c:pt>
                <c:pt idx="334">
                  <c:v>455.16743857000563</c:v>
                </c:pt>
                <c:pt idx="335">
                  <c:v>471.09666412796287</c:v>
                </c:pt>
                <c:pt idx="336">
                  <c:v>465.33053730894261</c:v>
                </c:pt>
                <c:pt idx="337">
                  <c:v>464.37537308347254</c:v>
                </c:pt>
                <c:pt idx="338">
                  <c:v>466.57895731244952</c:v>
                </c:pt>
                <c:pt idx="339">
                  <c:v>457.48140819790052</c:v>
                </c:pt>
                <c:pt idx="340">
                  <c:v>465.83057635292749</c:v>
                </c:pt>
                <c:pt idx="341">
                  <c:v>471.14005450109335</c:v>
                </c:pt>
                <c:pt idx="342">
                  <c:v>482.63406549855574</c:v>
                </c:pt>
                <c:pt idx="343">
                  <c:v>484.36888824900569</c:v>
                </c:pt>
                <c:pt idx="344">
                  <c:v>494.24048241737995</c:v>
                </c:pt>
                <c:pt idx="345">
                  <c:v>489.19485287121415</c:v>
                </c:pt>
                <c:pt idx="346">
                  <c:v>498.30123913877236</c:v>
                </c:pt>
                <c:pt idx="347">
                  <c:v>495.14135195022578</c:v>
                </c:pt>
                <c:pt idx="348">
                  <c:v>500.82692265755793</c:v>
                </c:pt>
                <c:pt idx="349">
                  <c:v>506.28021840479983</c:v>
                </c:pt>
                <c:pt idx="350">
                  <c:v>504.74214594092325</c:v>
                </c:pt>
                <c:pt idx="351">
                  <c:v>501.78777266671079</c:v>
                </c:pt>
                <c:pt idx="352">
                  <c:v>502.17242180038767</c:v>
                </c:pt>
                <c:pt idx="353">
                  <c:v>502.88596387568708</c:v>
                </c:pt>
                <c:pt idx="354">
                  <c:v>499.82797956578139</c:v>
                </c:pt>
                <c:pt idx="355">
                  <c:v>502.25305913323365</c:v>
                </c:pt>
                <c:pt idx="356">
                  <c:v>511.8521956099612</c:v>
                </c:pt>
                <c:pt idx="357">
                  <c:v>515.47443818875433</c:v>
                </c:pt>
                <c:pt idx="358">
                  <c:v>517.13884945868608</c:v>
                </c:pt>
                <c:pt idx="359">
                  <c:v>511.0701069680789</c:v>
                </c:pt>
                <c:pt idx="360">
                  <c:v>514.4839880338277</c:v>
                </c:pt>
                <c:pt idx="361">
                  <c:v>522.58303345492709</c:v>
                </c:pt>
                <c:pt idx="362">
                  <c:v>512.11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E2-4B1C-8B75-CBD4B6FEB7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26887247"/>
        <c:axId val="1326894927"/>
      </c:areaChart>
      <c:dateAx>
        <c:axId val="1326887247"/>
        <c:scaling>
          <c:orientation val="minMax"/>
          <c:max val="46081"/>
          <c:min val="35065"/>
        </c:scaling>
        <c:delete val="0"/>
        <c:axPos val="b"/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894927"/>
        <c:crosses val="autoZero"/>
        <c:auto val="0"/>
        <c:lblOffset val="100"/>
        <c:baseTimeUnit val="months"/>
        <c:majorUnit val="60"/>
        <c:majorTimeUnit val="months"/>
      </c:dateAx>
      <c:valAx>
        <c:axId val="1326894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88724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0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A8AAFB-C66A-4089-A179-BA9C084D7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7E68B6-53ED-45FC-BD29-E7EFE2807E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F106BC-066F-4FA8-B03D-175D7CBB8D9D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12F30A-D5ED-40C8-8C0F-988A368D2C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9164BF-59CD-4794-8C1E-78A29B23DF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D9624C6-D03B-4B7F-A385-D5CFAF7A9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6063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6650D1-734E-460E-9440-8422E2023DA6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53B3A1E-4AF5-4982-82E0-CBEA7D7AE0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87118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77BF3-EC8B-42A4-AA43-4DDE62612AE7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205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06CC-5B6D-4362-82AF-8879CD9A08C0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1515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CEBE-CE6C-4D63-9CC0-119EE529E15D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435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A9A31-FF42-4200-9B06-FB255CA4D062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33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F111-A1DD-4A93-A320-190B9CDD3E84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006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50C5-C06B-4F91-B5CF-759DCBEF03DC}" type="datetime1">
              <a:rPr lang="en-CA" smtClean="0"/>
              <a:t>2026-04-14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70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1C294-5D39-4C2D-9F7F-F5CCAE8F0A39}" type="datetime1">
              <a:rPr lang="en-CA" smtClean="0"/>
              <a:t>2026-04-14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342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865D-3E0B-4A65-9ED6-9FF7FDCE54D5}" type="datetime1">
              <a:rPr lang="en-CA" smtClean="0"/>
              <a:t>2026-04-14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464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5FAD9-09D4-4A33-BC0A-9A61E3255A88}" type="datetime1">
              <a:rPr lang="en-CA" smtClean="0"/>
              <a:t>2026-04-14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117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978F0-B976-4657-8487-B7A8D6D39C67}" type="datetime1">
              <a:rPr lang="en-CA" smtClean="0"/>
              <a:t>2026-04-14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318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C687-A3E5-4690-BA22-B9CA99708D02}" type="datetime1">
              <a:rPr lang="en-CA" smtClean="0"/>
              <a:t>2026-04-14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4672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59071-16AA-4BC6-AAEA-519406139615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4251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chart" Target="../charts/chart2.xml"/><Relationship Id="rId7" Type="http://schemas.openxmlformats.org/officeDocument/2006/relationships/chart" Target="../charts/chart3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package" Target="../embeddings/Microsoft_Excel_Worksheet2.xlsx"/><Relationship Id="rId10" Type="http://schemas.openxmlformats.org/officeDocument/2006/relationships/chart" Target="../charts/chart6.xml"/><Relationship Id="rId4" Type="http://schemas.openxmlformats.org/officeDocument/2006/relationships/image" Target="../media/image1.png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F513DC-8098-D86B-F917-C5C38C0DF68B}"/>
              </a:ext>
            </a:extLst>
          </p:cNvPr>
          <p:cNvSpPr txBox="1"/>
          <p:nvPr/>
        </p:nvSpPr>
        <p:spPr>
          <a:xfrm>
            <a:off x="136795" y="426162"/>
            <a:ext cx="2686535" cy="2413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500"/>
              </a:spcBef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MANAGEMENT STYLE</a:t>
            </a:r>
            <a:endParaRPr lang="en-CA" sz="900" dirty="0">
              <a:effectLst/>
              <a:latin typeface="Corbel" panose="020B0503020204020204" pitchFamily="34" charset="0"/>
              <a:ea typeface="Corbel" panose="020B0503020204020204" pitchFamily="34" charset="0"/>
              <a:cs typeface="Times New Roman" panose="02020603050405020304" pitchFamily="18" charset="0"/>
            </a:endParaRPr>
          </a:p>
          <a:p>
            <a:pPr marL="182563" lvl="0" indent="-182563">
              <a:buFont typeface="Symbol" panose="05050102010706020507" pitchFamily="18" charset="2"/>
              <a:buChar char="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Value bias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563" lvl="0" indent="-182563">
              <a:buFont typeface="Symbol" panose="05050102010706020507" pitchFamily="18" charset="2"/>
              <a:buChar char="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Quality focus (strong Balance Sheet / full cycle profitability)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563" lvl="0" indent="-182563">
              <a:buFont typeface="Symbol" panose="05050102010706020507" pitchFamily="18" charset="2"/>
              <a:buChar char="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Disciplined bottom-up research process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563" lvl="0" indent="-182563">
              <a:buFont typeface="Symbol" panose="05050102010706020507" pitchFamily="18" charset="2"/>
              <a:buChar char="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Management interviews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563" lvl="0" indent="-182563">
              <a:buFont typeface="Symbol" panose="05050102010706020507" pitchFamily="18" charset="2"/>
              <a:buChar char="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Low turnover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563" lvl="0" indent="-182563">
              <a:buFont typeface="Symbol" panose="05050102010706020507" pitchFamily="18" charset="2"/>
              <a:buChar char="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High conviction portfolios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563" lvl="0" indent="-182563">
              <a:buFont typeface="Symbol" panose="05050102010706020507" pitchFamily="18" charset="2"/>
              <a:buChar char="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Broad sector exposure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">
              <a:lnSpc>
                <a:spcPct val="115000"/>
              </a:lnSpc>
              <a:spcBef>
                <a:spcPts val="500"/>
              </a:spcBef>
            </a:pPr>
            <a:r>
              <a:rPr lang="en-US" sz="900" b="1" dirty="0">
                <a:effectLst/>
                <a:latin typeface="Calibri" panose="020F0502020204030204" pitchFamily="34" charset="0"/>
                <a:ea typeface="Corbel" panose="020B0503020204020204" pitchFamily="34" charset="0"/>
                <a:cs typeface="Times New Roman" panose="02020603050405020304" pitchFamily="18" charset="0"/>
              </a:rPr>
              <a:t> </a:t>
            </a:r>
            <a:r>
              <a:rPr lang="en-US" sz="900" b="1" cap="all" dirty="0">
                <a:effectLst/>
                <a:latin typeface="Calibri" panose="020F0502020204030204" pitchFamily="34" charset="0"/>
                <a:ea typeface="Corbel" panose="020B0503020204020204" pitchFamily="34" charset="0"/>
                <a:cs typeface="Times New Roman" panose="02020603050405020304" pitchFamily="18" charset="0"/>
              </a:rPr>
              <a:t>Fixed Income</a:t>
            </a:r>
            <a:endParaRPr lang="en-CA" sz="900" dirty="0">
              <a:effectLst/>
              <a:latin typeface="Corbel" panose="020B0503020204020204" pitchFamily="34" charset="0"/>
              <a:ea typeface="Corbel" panose="020B0503020204020204" pitchFamily="34" charset="0"/>
              <a:cs typeface="Times New Roman" panose="02020603050405020304" pitchFamily="18" charset="0"/>
            </a:endParaRPr>
          </a:p>
          <a:p>
            <a:pPr marL="182563" lvl="0" indent="-182563">
              <a:buFont typeface="Symbol" panose="05050102010706020507" pitchFamily="18" charset="2"/>
              <a:buChar char="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Capital preservation &amp; growth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563" lvl="0" indent="-182563">
              <a:buFont typeface="Symbol" panose="05050102010706020507" pitchFamily="18" charset="2"/>
              <a:buChar char="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Active asset allocation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563" lvl="0" indent="-182563">
              <a:buFont typeface="Symbol" panose="05050102010706020507" pitchFamily="18" charset="2"/>
              <a:buChar char="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Fundamental credit risk analysis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563" lvl="0" indent="-182563">
              <a:buFont typeface="Symbol" panose="05050102010706020507" pitchFamily="18" charset="2"/>
              <a:buChar char="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Interest rate risk management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563" lvl="0" indent="-182563">
              <a:buFont typeface="Symbol" panose="05050102010706020507" pitchFamily="18" charset="2"/>
              <a:buChar char="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20 - 40 bonds: core duration strategy &amp; active sector allocation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F004F65D-4862-57E3-6091-9C51695616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1144292"/>
              </p:ext>
            </p:extLst>
          </p:nvPr>
        </p:nvGraphicFramePr>
        <p:xfrm>
          <a:off x="161528" y="3018908"/>
          <a:ext cx="2691399" cy="2267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8143C461-15E4-8542-3E68-F2743320BC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4306324"/>
              </p:ext>
            </p:extLst>
          </p:nvPr>
        </p:nvGraphicFramePr>
        <p:xfrm>
          <a:off x="-54864" y="4889125"/>
          <a:ext cx="3276000" cy="3191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DA42A4F-E522-41E6-A2D5-CD5CC721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8892000"/>
            <a:ext cx="6857999" cy="252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Barrantagh Investment Management|100 Yonge St., Suite 1700, Toronto, ON, M5C 2W1|416.868.6295</a:t>
            </a:r>
            <a:endParaRPr lang="en-CA" dirty="0">
              <a:solidFill>
                <a:srgbClr val="00206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B4CD19C-DBDD-4D7E-B7CE-89DB797E095D}"/>
              </a:ext>
            </a:extLst>
          </p:cNvPr>
          <p:cNvSpPr txBox="1"/>
          <p:nvPr/>
        </p:nvSpPr>
        <p:spPr>
          <a:xfrm>
            <a:off x="3216727" y="524080"/>
            <a:ext cx="2802809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/>
              <a:t>Investment Growth (CDN$) *</a:t>
            </a:r>
          </a:p>
          <a:p>
            <a:r>
              <a:rPr lang="en-CA" sz="900" dirty="0"/>
              <a:t>Time Period: Feb 1, 1996 to March 31, 2026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E920A3-3F06-4939-888F-1BE51B68F9F1}"/>
              </a:ext>
            </a:extLst>
          </p:cNvPr>
          <p:cNvSpPr txBox="1"/>
          <p:nvPr/>
        </p:nvSpPr>
        <p:spPr>
          <a:xfrm>
            <a:off x="3098407" y="4474354"/>
            <a:ext cx="28028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/>
              <a:t>Investment Performance Chart *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4331DD-D57C-96CC-11D3-73506CE80385}"/>
              </a:ext>
            </a:extLst>
          </p:cNvPr>
          <p:cNvCxnSpPr/>
          <p:nvPr/>
        </p:nvCxnSpPr>
        <p:spPr>
          <a:xfrm>
            <a:off x="161528" y="2840156"/>
            <a:ext cx="2880000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93FB6E9-3D76-DDF4-E8F9-D12FC364AF85}"/>
              </a:ext>
            </a:extLst>
          </p:cNvPr>
          <p:cNvCxnSpPr/>
          <p:nvPr/>
        </p:nvCxnSpPr>
        <p:spPr>
          <a:xfrm>
            <a:off x="161528" y="4821273"/>
            <a:ext cx="2880000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9A01DA-5697-5608-6A62-681BD18FC408}"/>
              </a:ext>
            </a:extLst>
          </p:cNvPr>
          <p:cNvCxnSpPr/>
          <p:nvPr/>
        </p:nvCxnSpPr>
        <p:spPr>
          <a:xfrm>
            <a:off x="161528" y="6972930"/>
            <a:ext cx="2880000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E30A290-0D5E-5BF5-BB18-B8FAEDD442BA}"/>
              </a:ext>
            </a:extLst>
          </p:cNvPr>
          <p:cNvSpPr txBox="1"/>
          <p:nvPr/>
        </p:nvSpPr>
        <p:spPr>
          <a:xfrm>
            <a:off x="3127341" y="8577234"/>
            <a:ext cx="3684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b="0" i="0" u="none" strike="noStrike" baseline="0" dirty="0">
                <a:solidFill>
                  <a:srgbClr val="000000"/>
                </a:solidFill>
              </a:rPr>
              <a:t>* Investment returns shown are provided for informational purposes only and are calculated before management fees (gross of fees). Returns are annualized for periods greater than 1 year and calculated on a total return basis which includes income and capital gains (losses).   Investment performance is calculated from a composite of identical client accounts.  Past performance is no guarantee of future performance and future performance will fluctuate with future market outcomes.</a:t>
            </a:r>
            <a:endParaRPr lang="en-CA" sz="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93943E-CEC8-A330-99E4-073A0C1FB6B4}"/>
              </a:ext>
            </a:extLst>
          </p:cNvPr>
          <p:cNvSpPr txBox="1"/>
          <p:nvPr/>
        </p:nvSpPr>
        <p:spPr>
          <a:xfrm>
            <a:off x="0" y="61516"/>
            <a:ext cx="4572000" cy="369332"/>
          </a:xfrm>
          <a:prstGeom prst="rect">
            <a:avLst/>
          </a:prstGeom>
          <a:solidFill>
            <a:srgbClr val="165B8B"/>
          </a:solidFill>
        </p:spPr>
        <p:txBody>
          <a:bodyPr wrap="square" rtlCol="0" anchor="ctr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Barrantagh Fixed Income Portfolio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676B17-94C8-9182-8FCD-AAA570E0421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393" t="9494" r="1878" b="7468"/>
          <a:stretch/>
        </p:blipFill>
        <p:spPr>
          <a:xfrm>
            <a:off x="4801086" y="8490"/>
            <a:ext cx="1872000" cy="5541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9B2010D-B1F1-9034-2D0A-9FA7B0A7CA97}"/>
              </a:ext>
            </a:extLst>
          </p:cNvPr>
          <p:cNvSpPr txBox="1"/>
          <p:nvPr/>
        </p:nvSpPr>
        <p:spPr>
          <a:xfrm>
            <a:off x="3329091" y="7311234"/>
            <a:ext cx="28028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/>
              <a:t>Portfolio Characteristics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5BF7E62-BDA5-7D85-E597-EBCEAA953D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504154"/>
              </p:ext>
            </p:extLst>
          </p:nvPr>
        </p:nvGraphicFramePr>
        <p:xfrm>
          <a:off x="3405706" y="7480573"/>
          <a:ext cx="183832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1838170" imgH="961974" progId="Excel.Sheet.12">
                  <p:embed/>
                </p:oleObj>
              </mc:Choice>
              <mc:Fallback>
                <p:oleObj name="Worksheet" r:id="rId5" imgW="1838170" imgH="96197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05706" y="7480573"/>
                        <a:ext cx="1838325" cy="962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78CBB6A2-ED14-7789-49A5-A4AF5AAAE2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8955419"/>
              </p:ext>
            </p:extLst>
          </p:nvPr>
        </p:nvGraphicFramePr>
        <p:xfrm>
          <a:off x="3600" y="2689938"/>
          <a:ext cx="3276000" cy="3191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9BDF1FE7-D802-8DB8-53F9-786E6ED55DDD}"/>
              </a:ext>
            </a:extLst>
          </p:cNvPr>
          <p:cNvSpPr txBox="1"/>
          <p:nvPr/>
        </p:nvSpPr>
        <p:spPr>
          <a:xfrm>
            <a:off x="87330" y="2859517"/>
            <a:ext cx="27360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/>
              <a:t>Distribution by Maturity</a:t>
            </a:r>
          </a:p>
          <a:p>
            <a:r>
              <a:rPr lang="en-CA" sz="900" dirty="0"/>
              <a:t>Portfolio Date: March 31, 2026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1529D7F-67E8-9A15-9BF1-5F847B361FDF}"/>
              </a:ext>
            </a:extLst>
          </p:cNvPr>
          <p:cNvSpPr txBox="1"/>
          <p:nvPr/>
        </p:nvSpPr>
        <p:spPr>
          <a:xfrm>
            <a:off x="82724" y="4884941"/>
            <a:ext cx="29160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/>
              <a:t>Credit Quality Allocation</a:t>
            </a:r>
          </a:p>
          <a:p>
            <a:r>
              <a:rPr lang="en-CA" sz="900" dirty="0"/>
              <a:t>Portfolio Date: March 31, 2026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7A85B097-2659-C144-7753-2CA98B38C5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2426310"/>
              </p:ext>
            </p:extLst>
          </p:nvPr>
        </p:nvGraphicFramePr>
        <p:xfrm>
          <a:off x="-54864" y="6777238"/>
          <a:ext cx="3276000" cy="3191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B437ABE-C78F-999D-CD41-7D4025EFC37F}"/>
              </a:ext>
            </a:extLst>
          </p:cNvPr>
          <p:cNvSpPr txBox="1"/>
          <p:nvPr/>
        </p:nvSpPr>
        <p:spPr>
          <a:xfrm>
            <a:off x="136795" y="6964784"/>
            <a:ext cx="29160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b="1" dirty="0"/>
              <a:t>Sector Allocation</a:t>
            </a:r>
          </a:p>
          <a:p>
            <a:r>
              <a:rPr lang="en-CA" sz="900" dirty="0"/>
              <a:t>Portfolio Date: March 31, 2026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59BFBE7-1667-DE03-1884-A8D4467974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7334664"/>
              </p:ext>
            </p:extLst>
          </p:nvPr>
        </p:nvGraphicFramePr>
        <p:xfrm>
          <a:off x="3186756" y="4765458"/>
          <a:ext cx="3588520" cy="2422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C526159F-90C2-DD20-59CC-7E3B23831A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1680748"/>
              </p:ext>
            </p:extLst>
          </p:nvPr>
        </p:nvGraphicFramePr>
        <p:xfrm>
          <a:off x="3369824" y="1064915"/>
          <a:ext cx="3384000" cy="2711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A1DED32-C0A3-2CA5-BD8A-18E388A162EF}"/>
              </a:ext>
            </a:extLst>
          </p:cNvPr>
          <p:cNvSpPr txBox="1"/>
          <p:nvPr/>
        </p:nvSpPr>
        <p:spPr>
          <a:xfrm>
            <a:off x="3151001" y="3619375"/>
            <a:ext cx="30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Trailing Returns *</a:t>
            </a:r>
          </a:p>
          <a:p>
            <a:r>
              <a:rPr lang="en-CA" sz="800" dirty="0"/>
              <a:t>As of March 31, 2026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CCC52BA-BD5C-6373-8E63-FF7381B250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20377"/>
              </p:ext>
            </p:extLst>
          </p:nvPr>
        </p:nvGraphicFramePr>
        <p:xfrm>
          <a:off x="3121124" y="3937055"/>
          <a:ext cx="3575348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215">
                  <a:extLst>
                    <a:ext uri="{9D8B030D-6E8A-4147-A177-3AD203B41FA5}">
                      <a16:colId xmlns:a16="http://schemas.microsoft.com/office/drawing/2014/main" val="1973240486"/>
                    </a:ext>
                  </a:extLst>
                </a:gridCol>
                <a:gridCol w="423329">
                  <a:extLst>
                    <a:ext uri="{9D8B030D-6E8A-4147-A177-3AD203B41FA5}">
                      <a16:colId xmlns:a16="http://schemas.microsoft.com/office/drawing/2014/main" val="2252763660"/>
                    </a:ext>
                  </a:extLst>
                </a:gridCol>
                <a:gridCol w="452533">
                  <a:extLst>
                    <a:ext uri="{9D8B030D-6E8A-4147-A177-3AD203B41FA5}">
                      <a16:colId xmlns:a16="http://schemas.microsoft.com/office/drawing/2014/main" val="150373185"/>
                    </a:ext>
                  </a:extLst>
                </a:gridCol>
                <a:gridCol w="521346">
                  <a:extLst>
                    <a:ext uri="{9D8B030D-6E8A-4147-A177-3AD203B41FA5}">
                      <a16:colId xmlns:a16="http://schemas.microsoft.com/office/drawing/2014/main" val="3202296765"/>
                    </a:ext>
                  </a:extLst>
                </a:gridCol>
                <a:gridCol w="437930">
                  <a:extLst>
                    <a:ext uri="{9D8B030D-6E8A-4147-A177-3AD203B41FA5}">
                      <a16:colId xmlns:a16="http://schemas.microsoft.com/office/drawing/2014/main" val="2628520164"/>
                    </a:ext>
                  </a:extLst>
                </a:gridCol>
                <a:gridCol w="437930">
                  <a:extLst>
                    <a:ext uri="{9D8B030D-6E8A-4147-A177-3AD203B41FA5}">
                      <a16:colId xmlns:a16="http://schemas.microsoft.com/office/drawing/2014/main" val="3266326607"/>
                    </a:ext>
                  </a:extLst>
                </a:gridCol>
                <a:gridCol w="490065">
                  <a:extLst>
                    <a:ext uri="{9D8B030D-6E8A-4147-A177-3AD203B41FA5}">
                      <a16:colId xmlns:a16="http://schemas.microsoft.com/office/drawing/2014/main" val="3094038368"/>
                    </a:ext>
                  </a:extLst>
                </a:gridCol>
              </a:tblGrid>
              <a:tr h="191045">
                <a:tc>
                  <a:txBody>
                    <a:bodyPr/>
                    <a:lstStyle/>
                    <a:p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YTD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 Yr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7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241425"/>
                  </a:ext>
                </a:extLst>
              </a:tr>
              <a:tr h="272960">
                <a:tc>
                  <a:txBody>
                    <a:bodyPr/>
                    <a:lstStyle/>
                    <a:p>
                      <a:r>
                        <a:rPr lang="en-US" sz="800" dirty="0" err="1">
                          <a:solidFill>
                            <a:schemeClr val="tx1"/>
                          </a:solidFill>
                        </a:rPr>
                        <a:t>Barrantagh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Fixed Income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0.2%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1.5%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4.2%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1.1%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1.6%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1.7%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507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508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3549</TotalTime>
  <Words>244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Corbel</vt:lpstr>
      <vt:lpstr>Symbol</vt:lpstr>
      <vt:lpstr>Times New Roman</vt:lpstr>
      <vt:lpstr>Office Theme</vt:lpstr>
      <vt:lpstr>Microsoft Excel Worksheet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Wiggan</dc:creator>
  <cp:lastModifiedBy>Alan J. Daxner</cp:lastModifiedBy>
  <cp:revision>59</cp:revision>
  <cp:lastPrinted>2023-01-17T16:59:55Z</cp:lastPrinted>
  <dcterms:created xsi:type="dcterms:W3CDTF">2022-02-15T18:00:17Z</dcterms:created>
  <dcterms:modified xsi:type="dcterms:W3CDTF">2026-04-14T16:50:24Z</dcterms:modified>
</cp:coreProperties>
</file>