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37" userDrawn="1">
          <p15:clr>
            <a:srgbClr val="A4A3A4"/>
          </p15:clr>
        </p15:guide>
        <p15:guide id="2" orient="horz" pos="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72" autoAdjust="0"/>
    <p:restoredTop sz="94598" autoAdjust="0"/>
  </p:normalViewPr>
  <p:slideViewPr>
    <p:cSldViewPr snapToGrid="0">
      <p:cViewPr varScale="1">
        <p:scale>
          <a:sx n="76" d="100"/>
          <a:sy n="76" d="100"/>
        </p:scale>
        <p:origin x="3696" y="102"/>
      </p:cViewPr>
      <p:guideLst>
        <p:guide pos="2137"/>
        <p:guide orient="horz" pos="4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77038299821144E-2"/>
          <c:y val="0.15081580020109484"/>
          <c:w val="0.48065295609608277"/>
          <c:h val="0.492374892893413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Current Portfolio - Equity Sectors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76-441A-821E-8874F33251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76-441A-821E-8874F33251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76-441A-821E-8874F33251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76-441A-821E-8874F33251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A76-441A-821E-8874F33251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A76-441A-821E-8874F332518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A76-441A-821E-8874F332518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A76-441A-821E-8874F332518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A76-441A-821E-8874F332518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A76-441A-821E-8874F332518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A76-441A-821E-8874F3325180}"/>
              </c:ext>
            </c:extLst>
          </c:dPt>
          <c:cat>
            <c:multiLvlStrRef>
              <c:f>Sheet1!$A$2:$B$12</c:f>
              <c:multiLvlStrCache>
                <c:ptCount val="11"/>
                <c:lvl>
                  <c:pt idx="0">
                    <c:v>2.1%</c:v>
                  </c:pt>
                  <c:pt idx="1">
                    <c:v>0.0%</c:v>
                  </c:pt>
                  <c:pt idx="2">
                    <c:v>1.2%</c:v>
                  </c:pt>
                  <c:pt idx="3">
                    <c:v>16.5%</c:v>
                  </c:pt>
                  <c:pt idx="4">
                    <c:v>34.7%</c:v>
                  </c:pt>
                  <c:pt idx="5">
                    <c:v>2.2%</c:v>
                  </c:pt>
                  <c:pt idx="6">
                    <c:v>24.7%</c:v>
                  </c:pt>
                  <c:pt idx="7">
                    <c:v>0.0%</c:v>
                  </c:pt>
                  <c:pt idx="8">
                    <c:v>5.0%</c:v>
                  </c:pt>
                  <c:pt idx="9">
                    <c:v>3.2%</c:v>
                  </c:pt>
                  <c:pt idx="10">
                    <c:v>10.0%</c:v>
                  </c:pt>
                </c:lvl>
                <c:lvl>
                  <c:pt idx="0">
                    <c:v>Communication Services</c:v>
                  </c:pt>
                  <c:pt idx="1">
                    <c:v>Consumer Discretionay</c:v>
                  </c:pt>
                  <c:pt idx="2">
                    <c:v>Consumer Staples</c:v>
                  </c:pt>
                  <c:pt idx="3">
                    <c:v>Energy</c:v>
                  </c:pt>
                  <c:pt idx="4">
                    <c:v>Financials</c:v>
                  </c:pt>
                  <c:pt idx="5">
                    <c:v>Healthcare</c:v>
                  </c:pt>
                  <c:pt idx="6">
                    <c:v>Industrials</c:v>
                  </c:pt>
                  <c:pt idx="7">
                    <c:v>Information Technology</c:v>
                  </c:pt>
                  <c:pt idx="8">
                    <c:v>Materials</c:v>
                  </c:pt>
                  <c:pt idx="9">
                    <c:v>Real Estate</c:v>
                  </c:pt>
                  <c:pt idx="10">
                    <c:v>Utilities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2.1000000000000001E-2</c:v>
                </c:pt>
                <c:pt idx="1">
                  <c:v>0</c:v>
                </c:pt>
                <c:pt idx="2">
                  <c:v>1.2E-2</c:v>
                </c:pt>
                <c:pt idx="3">
                  <c:v>0.16500000000000001</c:v>
                </c:pt>
                <c:pt idx="4">
                  <c:v>0.34699999999999998</c:v>
                </c:pt>
                <c:pt idx="5">
                  <c:v>2.1999999999999999E-2</c:v>
                </c:pt>
                <c:pt idx="6">
                  <c:v>0.247</c:v>
                </c:pt>
                <c:pt idx="7">
                  <c:v>0</c:v>
                </c:pt>
                <c:pt idx="8">
                  <c:v>0.05</c:v>
                </c:pt>
                <c:pt idx="9">
                  <c:v>3.2000000000000001E-2</c:v>
                </c:pt>
                <c:pt idx="1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C9-4389-8821-0E342CA55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802808418253222"/>
          <c:y val="0.12634888160882543"/>
          <c:w val="0.45739495332932945"/>
          <c:h val="0.754096211476535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9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562588646592555E-2"/>
          <c:y val="6.1567771548013288E-2"/>
          <c:w val="0.51850837438053154"/>
          <c:h val="0.7308666646347415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7D31"/>
            </a:solidFill>
          </c:spPr>
          <c:dPt>
            <c:idx val="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C1-4D0B-8799-E01202E21662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C1-4D0B-8799-E01202E21662}"/>
              </c:ext>
            </c:extLst>
          </c:dPt>
          <c:dPt>
            <c:idx val="2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C1-4D0B-8799-E01202E21662}"/>
              </c:ext>
            </c:extLst>
          </c:dPt>
          <c:dPt>
            <c:idx val="3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C1-4D0B-8799-E01202E21662}"/>
              </c:ext>
            </c:extLst>
          </c:dPt>
          <c:dPt>
            <c:idx val="4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C1-4D0B-8799-E01202E21662}"/>
              </c:ext>
            </c:extLst>
          </c:dPt>
          <c:dPt>
            <c:idx val="5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C1-4D0B-8799-E01202E21662}"/>
              </c:ext>
            </c:extLst>
          </c:dPt>
          <c:dPt>
            <c:idx val="6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4C1-4D0B-8799-E01202E21662}"/>
              </c:ext>
            </c:extLst>
          </c:dPt>
          <c:dPt>
            <c:idx val="7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4C1-4D0B-8799-E01202E21662}"/>
              </c:ext>
            </c:extLst>
          </c:dPt>
          <c:dPt>
            <c:idx val="8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4C1-4D0B-8799-E01202E21662}"/>
              </c:ext>
            </c:extLst>
          </c:dPt>
          <c:dPt>
            <c:idx val="9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4C1-4D0B-8799-E01202E21662}"/>
              </c:ext>
            </c:extLst>
          </c:dPt>
          <c:dPt>
            <c:idx val="1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34C1-4D0B-8799-E01202E21662}"/>
              </c:ext>
            </c:extLst>
          </c:dPt>
          <c:cat>
            <c:multiLvlStrRef>
              <c:f>Sheet1!$A$2:$B$3</c:f>
              <c:multiLvlStrCache>
                <c:ptCount val="2"/>
                <c:lvl>
                  <c:pt idx="0">
                    <c:v>2.8%</c:v>
                  </c:pt>
                  <c:pt idx="1">
                    <c:v>97.2%</c:v>
                  </c:pt>
                </c:lvl>
                <c:lvl>
                  <c:pt idx="0">
                    <c:v>Cash</c:v>
                  </c:pt>
                  <c:pt idx="1">
                    <c:v>Equity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0.0%</c:formatCode>
                <c:ptCount val="2"/>
                <c:pt idx="0">
                  <c:v>2.8000000000000001E-2</c:v>
                </c:pt>
                <c:pt idx="1">
                  <c:v>0.97199999999999998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4C1-4D0B-8799-E01202E21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113596123147235"/>
          <c:y val="0.18210730949708526"/>
          <c:w val="0.32095675609895774"/>
          <c:h val="0.23896775947188889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CDN Equity Income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/>
          </c:spPr>
          <c:cat>
            <c:numRef>
              <c:f>Sheet1!$A$2:$A$363</c:f>
              <c:numCache>
                <c:formatCode>d\-mmm\-yy</c:formatCode>
                <c:ptCount val="362"/>
                <c:pt idx="1">
                  <c:v>41486</c:v>
                </c:pt>
                <c:pt idx="2">
                  <c:v>41517</c:v>
                </c:pt>
                <c:pt idx="3">
                  <c:v>41547</c:v>
                </c:pt>
                <c:pt idx="4">
                  <c:v>41578</c:v>
                </c:pt>
                <c:pt idx="5">
                  <c:v>41608</c:v>
                </c:pt>
                <c:pt idx="6">
                  <c:v>41639</c:v>
                </c:pt>
                <c:pt idx="7">
                  <c:v>41670</c:v>
                </c:pt>
                <c:pt idx="8">
                  <c:v>41698</c:v>
                </c:pt>
                <c:pt idx="9">
                  <c:v>41729</c:v>
                </c:pt>
                <c:pt idx="10">
                  <c:v>41759</c:v>
                </c:pt>
                <c:pt idx="11">
                  <c:v>41790</c:v>
                </c:pt>
                <c:pt idx="12">
                  <c:v>41820</c:v>
                </c:pt>
                <c:pt idx="13">
                  <c:v>41851</c:v>
                </c:pt>
                <c:pt idx="14">
                  <c:v>41882</c:v>
                </c:pt>
                <c:pt idx="15">
                  <c:v>41912</c:v>
                </c:pt>
                <c:pt idx="16">
                  <c:v>41943</c:v>
                </c:pt>
                <c:pt idx="17">
                  <c:v>41973</c:v>
                </c:pt>
                <c:pt idx="18">
                  <c:v>42004</c:v>
                </c:pt>
                <c:pt idx="19">
                  <c:v>42035</c:v>
                </c:pt>
                <c:pt idx="20">
                  <c:v>42063</c:v>
                </c:pt>
                <c:pt idx="21">
                  <c:v>42094</c:v>
                </c:pt>
                <c:pt idx="22">
                  <c:v>42124</c:v>
                </c:pt>
                <c:pt idx="23">
                  <c:v>42155</c:v>
                </c:pt>
                <c:pt idx="24">
                  <c:v>42185</c:v>
                </c:pt>
                <c:pt idx="25">
                  <c:v>42216</c:v>
                </c:pt>
                <c:pt idx="26">
                  <c:v>42247</c:v>
                </c:pt>
                <c:pt idx="27">
                  <c:v>42277</c:v>
                </c:pt>
                <c:pt idx="28">
                  <c:v>42308</c:v>
                </c:pt>
                <c:pt idx="29">
                  <c:v>42338</c:v>
                </c:pt>
                <c:pt idx="30">
                  <c:v>42369</c:v>
                </c:pt>
                <c:pt idx="31">
                  <c:v>42400</c:v>
                </c:pt>
                <c:pt idx="32">
                  <c:v>42429</c:v>
                </c:pt>
                <c:pt idx="33">
                  <c:v>42460</c:v>
                </c:pt>
                <c:pt idx="34">
                  <c:v>42490</c:v>
                </c:pt>
                <c:pt idx="35">
                  <c:v>42521</c:v>
                </c:pt>
                <c:pt idx="36">
                  <c:v>42551</c:v>
                </c:pt>
                <c:pt idx="37">
                  <c:v>42582</c:v>
                </c:pt>
                <c:pt idx="38">
                  <c:v>42613</c:v>
                </c:pt>
                <c:pt idx="39">
                  <c:v>42643</c:v>
                </c:pt>
                <c:pt idx="40">
                  <c:v>42674</c:v>
                </c:pt>
                <c:pt idx="41">
                  <c:v>42704</c:v>
                </c:pt>
                <c:pt idx="42">
                  <c:v>42735</c:v>
                </c:pt>
                <c:pt idx="43">
                  <c:v>42766</c:v>
                </c:pt>
                <c:pt idx="44">
                  <c:v>42794</c:v>
                </c:pt>
                <c:pt idx="45">
                  <c:v>42825</c:v>
                </c:pt>
                <c:pt idx="46">
                  <c:v>42855</c:v>
                </c:pt>
                <c:pt idx="47">
                  <c:v>42886</c:v>
                </c:pt>
                <c:pt idx="48">
                  <c:v>42916</c:v>
                </c:pt>
                <c:pt idx="49">
                  <c:v>42947</c:v>
                </c:pt>
                <c:pt idx="50">
                  <c:v>42978</c:v>
                </c:pt>
                <c:pt idx="51">
                  <c:v>43008</c:v>
                </c:pt>
                <c:pt idx="52">
                  <c:v>43039</c:v>
                </c:pt>
                <c:pt idx="53">
                  <c:v>43069</c:v>
                </c:pt>
                <c:pt idx="54">
                  <c:v>43100</c:v>
                </c:pt>
                <c:pt idx="55">
                  <c:v>43131</c:v>
                </c:pt>
                <c:pt idx="56">
                  <c:v>43159</c:v>
                </c:pt>
                <c:pt idx="57">
                  <c:v>43190</c:v>
                </c:pt>
                <c:pt idx="58">
                  <c:v>43220</c:v>
                </c:pt>
                <c:pt idx="59">
                  <c:v>43251</c:v>
                </c:pt>
                <c:pt idx="60">
                  <c:v>43281</c:v>
                </c:pt>
                <c:pt idx="61">
                  <c:v>43312</c:v>
                </c:pt>
                <c:pt idx="62">
                  <c:v>43343</c:v>
                </c:pt>
                <c:pt idx="63">
                  <c:v>43373</c:v>
                </c:pt>
                <c:pt idx="64">
                  <c:v>43404</c:v>
                </c:pt>
                <c:pt idx="65">
                  <c:v>43434</c:v>
                </c:pt>
                <c:pt idx="66">
                  <c:v>43465</c:v>
                </c:pt>
                <c:pt idx="67">
                  <c:v>43496</c:v>
                </c:pt>
                <c:pt idx="68">
                  <c:v>43524</c:v>
                </c:pt>
                <c:pt idx="69">
                  <c:v>43555</c:v>
                </c:pt>
                <c:pt idx="70">
                  <c:v>43585</c:v>
                </c:pt>
                <c:pt idx="71">
                  <c:v>43616</c:v>
                </c:pt>
                <c:pt idx="72">
                  <c:v>43646</c:v>
                </c:pt>
                <c:pt idx="73">
                  <c:v>43677</c:v>
                </c:pt>
                <c:pt idx="74">
                  <c:v>43708</c:v>
                </c:pt>
                <c:pt idx="75">
                  <c:v>43738</c:v>
                </c:pt>
                <c:pt idx="76">
                  <c:v>43769</c:v>
                </c:pt>
                <c:pt idx="77">
                  <c:v>43799</c:v>
                </c:pt>
                <c:pt idx="78">
                  <c:v>43830</c:v>
                </c:pt>
                <c:pt idx="79">
                  <c:v>43861</c:v>
                </c:pt>
                <c:pt idx="80">
                  <c:v>43890</c:v>
                </c:pt>
                <c:pt idx="81">
                  <c:v>43921</c:v>
                </c:pt>
                <c:pt idx="82">
                  <c:v>43951</c:v>
                </c:pt>
                <c:pt idx="83">
                  <c:v>43982</c:v>
                </c:pt>
                <c:pt idx="84">
                  <c:v>44012</c:v>
                </c:pt>
                <c:pt idx="85">
                  <c:v>44043</c:v>
                </c:pt>
                <c:pt idx="86">
                  <c:v>44074</c:v>
                </c:pt>
                <c:pt idx="87">
                  <c:v>44104</c:v>
                </c:pt>
                <c:pt idx="88">
                  <c:v>44135</c:v>
                </c:pt>
                <c:pt idx="89">
                  <c:v>44165</c:v>
                </c:pt>
                <c:pt idx="90">
                  <c:v>44196</c:v>
                </c:pt>
                <c:pt idx="91">
                  <c:v>44227</c:v>
                </c:pt>
                <c:pt idx="92">
                  <c:v>44255</c:v>
                </c:pt>
                <c:pt idx="93">
                  <c:v>44286</c:v>
                </c:pt>
                <c:pt idx="94">
                  <c:v>44316</c:v>
                </c:pt>
                <c:pt idx="95">
                  <c:v>44347</c:v>
                </c:pt>
                <c:pt idx="96">
                  <c:v>44377</c:v>
                </c:pt>
                <c:pt idx="97">
                  <c:v>44408</c:v>
                </c:pt>
                <c:pt idx="98">
                  <c:v>44439</c:v>
                </c:pt>
                <c:pt idx="99">
                  <c:v>44469</c:v>
                </c:pt>
                <c:pt idx="100">
                  <c:v>44500</c:v>
                </c:pt>
                <c:pt idx="101">
                  <c:v>44530</c:v>
                </c:pt>
                <c:pt idx="102">
                  <c:v>44561</c:v>
                </c:pt>
                <c:pt idx="103">
                  <c:v>44592</c:v>
                </c:pt>
                <c:pt idx="104">
                  <c:v>44620</c:v>
                </c:pt>
                <c:pt idx="105">
                  <c:v>44651</c:v>
                </c:pt>
                <c:pt idx="106">
                  <c:v>44681</c:v>
                </c:pt>
                <c:pt idx="107">
                  <c:v>44712</c:v>
                </c:pt>
                <c:pt idx="108">
                  <c:v>44742</c:v>
                </c:pt>
                <c:pt idx="109">
                  <c:v>44773</c:v>
                </c:pt>
                <c:pt idx="110">
                  <c:v>44804</c:v>
                </c:pt>
                <c:pt idx="111">
                  <c:v>44834</c:v>
                </c:pt>
                <c:pt idx="112">
                  <c:v>44865</c:v>
                </c:pt>
                <c:pt idx="113">
                  <c:v>44895</c:v>
                </c:pt>
                <c:pt idx="114">
                  <c:v>44926</c:v>
                </c:pt>
                <c:pt idx="115">
                  <c:v>44957</c:v>
                </c:pt>
                <c:pt idx="116">
                  <c:v>44985</c:v>
                </c:pt>
                <c:pt idx="117">
                  <c:v>45016</c:v>
                </c:pt>
                <c:pt idx="118">
                  <c:v>45046</c:v>
                </c:pt>
                <c:pt idx="119">
                  <c:v>45077</c:v>
                </c:pt>
                <c:pt idx="120">
                  <c:v>45107</c:v>
                </c:pt>
                <c:pt idx="121">
                  <c:v>45138</c:v>
                </c:pt>
                <c:pt idx="122">
                  <c:v>45169</c:v>
                </c:pt>
                <c:pt idx="123">
                  <c:v>45199</c:v>
                </c:pt>
                <c:pt idx="124">
                  <c:v>45230</c:v>
                </c:pt>
                <c:pt idx="125">
                  <c:v>45260</c:v>
                </c:pt>
                <c:pt idx="126">
                  <c:v>45291</c:v>
                </c:pt>
                <c:pt idx="127">
                  <c:v>45322</c:v>
                </c:pt>
                <c:pt idx="128">
                  <c:v>45351</c:v>
                </c:pt>
                <c:pt idx="129">
                  <c:v>45382</c:v>
                </c:pt>
                <c:pt idx="130">
                  <c:v>45412</c:v>
                </c:pt>
                <c:pt idx="131">
                  <c:v>45443</c:v>
                </c:pt>
                <c:pt idx="132">
                  <c:v>45473</c:v>
                </c:pt>
                <c:pt idx="133">
                  <c:v>45504</c:v>
                </c:pt>
                <c:pt idx="134">
                  <c:v>45535</c:v>
                </c:pt>
                <c:pt idx="135">
                  <c:v>45565</c:v>
                </c:pt>
                <c:pt idx="136">
                  <c:v>45596</c:v>
                </c:pt>
                <c:pt idx="137">
                  <c:v>45626</c:v>
                </c:pt>
                <c:pt idx="138">
                  <c:v>45657</c:v>
                </c:pt>
                <c:pt idx="139">
                  <c:v>45688</c:v>
                </c:pt>
                <c:pt idx="140">
                  <c:v>45716</c:v>
                </c:pt>
                <c:pt idx="141">
                  <c:v>45747</c:v>
                </c:pt>
                <c:pt idx="142">
                  <c:v>45777</c:v>
                </c:pt>
                <c:pt idx="143">
                  <c:v>45808</c:v>
                </c:pt>
                <c:pt idx="144">
                  <c:v>45838</c:v>
                </c:pt>
                <c:pt idx="145">
                  <c:v>45869</c:v>
                </c:pt>
                <c:pt idx="146">
                  <c:v>45900</c:v>
                </c:pt>
                <c:pt idx="147">
                  <c:v>45930</c:v>
                </c:pt>
                <c:pt idx="148">
                  <c:v>45961</c:v>
                </c:pt>
                <c:pt idx="149">
                  <c:v>45991</c:v>
                </c:pt>
                <c:pt idx="150">
                  <c:v>46022</c:v>
                </c:pt>
                <c:pt idx="151">
                  <c:v>46053</c:v>
                </c:pt>
                <c:pt idx="152">
                  <c:v>46081</c:v>
                </c:pt>
                <c:pt idx="153">
                  <c:v>46112</c:v>
                </c:pt>
              </c:numCache>
            </c:numRef>
          </c:cat>
          <c:val>
            <c:numRef>
              <c:f>Sheet1!$B$2:$B$363</c:f>
              <c:numCache>
                <c:formatCode>General</c:formatCode>
                <c:ptCount val="362"/>
                <c:pt idx="0">
                  <c:v>100</c:v>
                </c:pt>
                <c:pt idx="1">
                  <c:v>101.34639999999999</c:v>
                </c:pt>
                <c:pt idx="2">
                  <c:v>101.51281078879998</c:v>
                </c:pt>
                <c:pt idx="3">
                  <c:v>104.1020980535899</c:v>
                </c:pt>
                <c:pt idx="4">
                  <c:v>107.94617212631677</c:v>
                </c:pt>
                <c:pt idx="5">
                  <c:v>110.78375315300126</c:v>
                </c:pt>
                <c:pt idx="6">
                  <c:v>114.0836688081697</c:v>
                </c:pt>
                <c:pt idx="7">
                  <c:v>112.46664688648271</c:v>
                </c:pt>
                <c:pt idx="8">
                  <c:v>117.4014584185678</c:v>
                </c:pt>
                <c:pt idx="9">
                  <c:v>122.98378036491229</c:v>
                </c:pt>
                <c:pt idx="10">
                  <c:v>125.29366172772609</c:v>
                </c:pt>
                <c:pt idx="11">
                  <c:v>126.95994213504311</c:v>
                </c:pt>
                <c:pt idx="12">
                  <c:v>131.00907556955602</c:v>
                </c:pt>
                <c:pt idx="13">
                  <c:v>130.92876700623188</c:v>
                </c:pt>
                <c:pt idx="14">
                  <c:v>135.41464842139939</c:v>
                </c:pt>
                <c:pt idx="15">
                  <c:v>129.5289861424117</c:v>
                </c:pt>
                <c:pt idx="16">
                  <c:v>129.48507581610943</c:v>
                </c:pt>
                <c:pt idx="17">
                  <c:v>130.8447985972544</c:v>
                </c:pt>
                <c:pt idx="18">
                  <c:v>129.26275413741499</c:v>
                </c:pt>
                <c:pt idx="19">
                  <c:v>124.37998286262828</c:v>
                </c:pt>
                <c:pt idx="20">
                  <c:v>130.86217004949702</c:v>
                </c:pt>
                <c:pt idx="21">
                  <c:v>129.84144512311093</c:v>
                </c:pt>
                <c:pt idx="22">
                  <c:v>134.34278834263893</c:v>
                </c:pt>
                <c:pt idx="23">
                  <c:v>131.22522959635964</c:v>
                </c:pt>
                <c:pt idx="24">
                  <c:v>128.76410041527993</c:v>
                </c:pt>
                <c:pt idx="25">
                  <c:v>125.57409859159179</c:v>
                </c:pt>
                <c:pt idx="26">
                  <c:v>119.85909579058986</c:v>
                </c:pt>
                <c:pt idx="27">
                  <c:v>116.60420218530061</c:v>
                </c:pt>
                <c:pt idx="28">
                  <c:v>123.47288931922792</c:v>
                </c:pt>
                <c:pt idx="29">
                  <c:v>124.40757909137449</c:v>
                </c:pt>
                <c:pt idx="30">
                  <c:v>120.0111396538644</c:v>
                </c:pt>
                <c:pt idx="31">
                  <c:v>117.2780059593873</c:v>
                </c:pt>
                <c:pt idx="32">
                  <c:v>117.28469080572698</c:v>
                </c:pt>
                <c:pt idx="33">
                  <c:v>122.41202563368095</c:v>
                </c:pt>
                <c:pt idx="34">
                  <c:v>126.49348739235914</c:v>
                </c:pt>
                <c:pt idx="35">
                  <c:v>128.15902714085433</c:v>
                </c:pt>
                <c:pt idx="36">
                  <c:v>127.2347442371145</c:v>
                </c:pt>
                <c:pt idx="37">
                  <c:v>128.67326025545933</c:v>
                </c:pt>
                <c:pt idx="38">
                  <c:v>132.85385448115917</c:v>
                </c:pt>
                <c:pt idx="39">
                  <c:v>134.77186557830368</c:v>
                </c:pt>
                <c:pt idx="40">
                  <c:v>135.47874401326186</c:v>
                </c:pt>
                <c:pt idx="41">
                  <c:v>136.98011945441684</c:v>
                </c:pt>
                <c:pt idx="42">
                  <c:v>139.49781404998902</c:v>
                </c:pt>
                <c:pt idx="43">
                  <c:v>137.61264059091747</c:v>
                </c:pt>
                <c:pt idx="44">
                  <c:v>139.7635261633535</c:v>
                </c:pt>
                <c:pt idx="45">
                  <c:v>142.04614407265339</c:v>
                </c:pt>
                <c:pt idx="46">
                  <c:v>141.65125579213142</c:v>
                </c:pt>
                <c:pt idx="47">
                  <c:v>138.02385043380653</c:v>
                </c:pt>
                <c:pt idx="48">
                  <c:v>139.87116164801262</c:v>
                </c:pt>
                <c:pt idx="49">
                  <c:v>138.0454233750211</c:v>
                </c:pt>
                <c:pt idx="50">
                  <c:v>138.93761094629389</c:v>
                </c:pt>
                <c:pt idx="51">
                  <c:v>141.03820868619093</c:v>
                </c:pt>
                <c:pt idx="52">
                  <c:v>144.67403266791223</c:v>
                </c:pt>
                <c:pt idx="53">
                  <c:v>145.9753755917601</c:v>
                </c:pt>
                <c:pt idx="54">
                  <c:v>146.73313376645692</c:v>
                </c:pt>
                <c:pt idx="55">
                  <c:v>143.99553368977612</c:v>
                </c:pt>
                <c:pt idx="56">
                  <c:v>140.31227193352535</c:v>
                </c:pt>
                <c:pt idx="57">
                  <c:v>139.63708928098123</c:v>
                </c:pt>
                <c:pt idx="58">
                  <c:v>141.13972399873387</c:v>
                </c:pt>
                <c:pt idx="59">
                  <c:v>144.8803501038723</c:v>
                </c:pt>
                <c:pt idx="60">
                  <c:v>147.31202190001568</c:v>
                </c:pt>
                <c:pt idx="61">
                  <c:v>150.10543601913122</c:v>
                </c:pt>
                <c:pt idx="62">
                  <c:v>150.18837568949255</c:v>
                </c:pt>
                <c:pt idx="63">
                  <c:v>148.70201355140958</c:v>
                </c:pt>
                <c:pt idx="64">
                  <c:v>141.52510971715964</c:v>
                </c:pt>
                <c:pt idx="65">
                  <c:v>141.59251854472487</c:v>
                </c:pt>
                <c:pt idx="66">
                  <c:v>132.39684449412701</c:v>
                </c:pt>
                <c:pt idx="67">
                  <c:v>142.20942880337222</c:v>
                </c:pt>
                <c:pt idx="68">
                  <c:v>146.71987768287693</c:v>
                </c:pt>
                <c:pt idx="69">
                  <c:v>149.09419612992676</c:v>
                </c:pt>
                <c:pt idx="70">
                  <c:v>153.54329350640029</c:v>
                </c:pt>
                <c:pt idx="71">
                  <c:v>151.31691575055748</c:v>
                </c:pt>
                <c:pt idx="72">
                  <c:v>154.472005623115</c:v>
                </c:pt>
                <c:pt idx="73">
                  <c:v>155.28235606882055</c:v>
                </c:pt>
                <c:pt idx="74">
                  <c:v>154.06483002322727</c:v>
                </c:pt>
                <c:pt idx="75">
                  <c:v>159.31412691177869</c:v>
                </c:pt>
                <c:pt idx="76">
                  <c:v>159.00128872243653</c:v>
                </c:pt>
                <c:pt idx="77">
                  <c:v>165.05689453210744</c:v>
                </c:pt>
                <c:pt idx="78">
                  <c:v>165.30689510567811</c:v>
                </c:pt>
                <c:pt idx="79">
                  <c:v>169.55311678956815</c:v>
                </c:pt>
                <c:pt idx="80">
                  <c:v>160.57726302702696</c:v>
                </c:pt>
                <c:pt idx="81">
                  <c:v>125.29196707628914</c:v>
                </c:pt>
                <c:pt idx="82">
                  <c:v>134.55278445028463</c:v>
                </c:pt>
                <c:pt idx="83">
                  <c:v>138.00032619475689</c:v>
                </c:pt>
                <c:pt idx="84">
                  <c:v>138.51551791352821</c:v>
                </c:pt>
                <c:pt idx="85">
                  <c:v>142.50621924237592</c:v>
                </c:pt>
                <c:pt idx="86">
                  <c:v>145.20406148134103</c:v>
                </c:pt>
                <c:pt idx="87">
                  <c:v>143.46521380428968</c:v>
                </c:pt>
                <c:pt idx="88">
                  <c:v>138.78520637173719</c:v>
                </c:pt>
                <c:pt idx="89">
                  <c:v>154.41856879383704</c:v>
                </c:pt>
                <c:pt idx="90">
                  <c:v>157.32892644360822</c:v>
                </c:pt>
                <c:pt idx="91">
                  <c:v>158.78551944989022</c:v>
                </c:pt>
                <c:pt idx="92">
                  <c:v>161.89040493839514</c:v>
                </c:pt>
                <c:pt idx="93">
                  <c:v>170.89699199690787</c:v>
                </c:pt>
                <c:pt idx="94">
                  <c:v>175.32647113247572</c:v>
                </c:pt>
                <c:pt idx="95">
                  <c:v>180.39147187632466</c:v>
                </c:pt>
                <c:pt idx="96">
                  <c:v>185.62380096416945</c:v>
                </c:pt>
                <c:pt idx="97">
                  <c:v>186.55077790927342</c:v>
                </c:pt>
                <c:pt idx="98">
                  <c:v>189.44239956440964</c:v>
                </c:pt>
                <c:pt idx="99">
                  <c:v>187.69421792988095</c:v>
                </c:pt>
                <c:pt idx="100">
                  <c:v>195.66930049346615</c:v>
                </c:pt>
                <c:pt idx="101">
                  <c:v>188.77113518875305</c:v>
                </c:pt>
                <c:pt idx="102">
                  <c:v>198.54364252791643</c:v>
                </c:pt>
                <c:pt idx="103">
                  <c:v>202.64609418147927</c:v>
                </c:pt>
                <c:pt idx="104">
                  <c:v>198.61137929137848</c:v>
                </c:pt>
                <c:pt idx="105">
                  <c:v>207.52038574915167</c:v>
                </c:pt>
                <c:pt idx="106">
                  <c:v>200.34075409689561</c:v>
                </c:pt>
                <c:pt idx="107">
                  <c:v>205.15807561489194</c:v>
                </c:pt>
                <c:pt idx="108">
                  <c:v>192.19434197486254</c:v>
                </c:pt>
                <c:pt idx="109">
                  <c:v>200.51601600512834</c:v>
                </c:pt>
                <c:pt idx="110">
                  <c:v>196.38586807602033</c:v>
                </c:pt>
                <c:pt idx="111">
                  <c:v>187.32081587520344</c:v>
                </c:pt>
                <c:pt idx="112">
                  <c:v>196.33806815761332</c:v>
                </c:pt>
                <c:pt idx="113">
                  <c:v>207.72027268271455</c:v>
                </c:pt>
                <c:pt idx="114">
                  <c:v>200.22046505850722</c:v>
                </c:pt>
                <c:pt idx="115">
                  <c:v>208.76867967960811</c:v>
                </c:pt>
                <c:pt idx="116">
                  <c:v>208.9672330335508</c:v>
                </c:pt>
                <c:pt idx="117">
                  <c:v>202.747550736063</c:v>
                </c:pt>
                <c:pt idx="118">
                  <c:v>207.8653044117427</c:v>
                </c:pt>
                <c:pt idx="119">
                  <c:v>199.83463624109942</c:v>
                </c:pt>
                <c:pt idx="120">
                  <c:v>205.15571336203928</c:v>
                </c:pt>
                <c:pt idx="121">
                  <c:v>210.72200523379615</c:v>
                </c:pt>
                <c:pt idx="122">
                  <c:v>207.66185045100158</c:v>
                </c:pt>
                <c:pt idx="123">
                  <c:v>199.87007669222177</c:v>
                </c:pt>
                <c:pt idx="124">
                  <c:v>194.49977947672781</c:v>
                </c:pt>
                <c:pt idx="125">
                  <c:v>206.89071857582724</c:v>
                </c:pt>
                <c:pt idx="126">
                  <c:v>213.09679741706879</c:v>
                </c:pt>
                <c:pt idx="127">
                  <c:v>214.4526257906349</c:v>
                </c:pt>
                <c:pt idx="128">
                  <c:v>219.33661476388855</c:v>
                </c:pt>
                <c:pt idx="129">
                  <c:v>225.97104625718433</c:v>
                </c:pt>
                <c:pt idx="130">
                  <c:v>219.77713950581574</c:v>
                </c:pt>
                <c:pt idx="131">
                  <c:v>224.04112621030896</c:v>
                </c:pt>
                <c:pt idx="132">
                  <c:v>222.53302742631695</c:v>
                </c:pt>
                <c:pt idx="133">
                  <c:v>232.3286288710174</c:v>
                </c:pt>
                <c:pt idx="134">
                  <c:v>234.53390859161905</c:v>
                </c:pt>
                <c:pt idx="135">
                  <c:v>243.8246923962474</c:v>
                </c:pt>
                <c:pt idx="136">
                  <c:v>242.54147352517819</c:v>
                </c:pt>
                <c:pt idx="137">
                  <c:v>252.51591682421608</c:v>
                </c:pt>
                <c:pt idx="138">
                  <c:v>244.21737358925222</c:v>
                </c:pt>
                <c:pt idx="139">
                  <c:v>243.83937945416895</c:v>
                </c:pt>
                <c:pt idx="140">
                  <c:v>243.23537735268289</c:v>
                </c:pt>
                <c:pt idx="141">
                  <c:v>239.62012840112743</c:v>
                </c:pt>
                <c:pt idx="142">
                  <c:v>237.10913749703778</c:v>
                </c:pt>
                <c:pt idx="143">
                  <c:v>253.17428626562986</c:v>
                </c:pt>
                <c:pt idx="144">
                  <c:v>261.89110220521553</c:v>
                </c:pt>
                <c:pt idx="145">
                  <c:v>263.29000674343246</c:v>
                </c:pt>
                <c:pt idx="146">
                  <c:v>271.8899730035057</c:v>
                </c:pt>
                <c:pt idx="147">
                  <c:v>279.91946162473607</c:v>
                </c:pt>
                <c:pt idx="148">
                  <c:v>284.63867003232843</c:v>
                </c:pt>
                <c:pt idx="149">
                  <c:v>286.43331684688229</c:v>
                </c:pt>
                <c:pt idx="150">
                  <c:v>289.90242933984911</c:v>
                </c:pt>
                <c:pt idx="151">
                  <c:v>296.91676462042227</c:v>
                </c:pt>
                <c:pt idx="152">
                  <c:v>310.87664583077463</c:v>
                </c:pt>
                <c:pt idx="153">
                  <c:v>306.49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A9-4D5F-BB99-61AF893FE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6887247"/>
        <c:axId val="1326894927"/>
      </c:areaChart>
      <c:dateAx>
        <c:axId val="1326887247"/>
        <c:scaling>
          <c:orientation val="minMax"/>
          <c:max val="46081"/>
          <c:min val="41456"/>
        </c:scaling>
        <c:delete val="0"/>
        <c:axPos val="b"/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94927"/>
        <c:crosses val="autoZero"/>
        <c:auto val="0"/>
        <c:lblOffset val="100"/>
        <c:baseTimeUnit val="months"/>
        <c:majorUnit val="24"/>
        <c:majorTimeUnit val="months"/>
      </c:dateAx>
      <c:valAx>
        <c:axId val="132689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8872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6587926509188E-2"/>
          <c:y val="2.7979330708661418E-2"/>
          <c:w val="0.88270341207349079"/>
          <c:h val="0.72878182414698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Barrantagh CDN Equity Income</c:v>
                </c:pt>
              </c:strCache>
            </c:strRef>
          </c:tx>
          <c:spPr>
            <a:solidFill>
              <a:srgbClr val="F17B23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  <c:pt idx="5">
                  <c:v>2020</c:v>
                </c:pt>
                <c:pt idx="6">
                  <c:v>2019</c:v>
                </c:pt>
                <c:pt idx="7">
                  <c:v>2018</c:v>
                </c:pt>
                <c:pt idx="8">
                  <c:v>2017</c:v>
                </c:pt>
                <c:pt idx="9">
                  <c:v>2016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18.71</c:v>
                </c:pt>
                <c:pt idx="1">
                  <c:v>14.6</c:v>
                </c:pt>
                <c:pt idx="2">
                  <c:v>6.43</c:v>
                </c:pt>
                <c:pt idx="3">
                  <c:v>0.84</c:v>
                </c:pt>
                <c:pt idx="4">
                  <c:v>26.2</c:v>
                </c:pt>
                <c:pt idx="5">
                  <c:v>-4.83</c:v>
                </c:pt>
                <c:pt idx="6">
                  <c:v>24.86</c:v>
                </c:pt>
                <c:pt idx="7">
                  <c:v>-9.77</c:v>
                </c:pt>
                <c:pt idx="8">
                  <c:v>5.19</c:v>
                </c:pt>
                <c:pt idx="9">
                  <c:v>16.239999999999998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CC-4F60-A90B-2054ADA7C8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45257743"/>
        <c:axId val="1745254383"/>
      </c:barChart>
      <c:catAx>
        <c:axId val="174525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4383"/>
        <c:crosses val="autoZero"/>
        <c:auto val="1"/>
        <c:lblAlgn val="ctr"/>
        <c:lblOffset val="100"/>
        <c:noMultiLvlLbl val="0"/>
      </c:catAx>
      <c:valAx>
        <c:axId val="1745254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525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8AAFB-C66A-4089-A179-BA9C084D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E68B6-53ED-45FC-BD29-E7EFE2807E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F106BC-066F-4FA8-B03D-175D7CBB8D9D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2F30A-D5ED-40C8-8C0F-988A368D2C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164BF-59CD-4794-8C1E-78A29B23DF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9624C6-D03B-4B7F-A385-D5CFAF7A9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6063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6650D1-734E-460E-9440-8422E2023DA6}" type="datetimeFigureOut">
              <a:rPr lang="en-CA" smtClean="0"/>
              <a:t>2026-04-14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3B3A1E-4AF5-4982-82E0-CBEA7D7AE0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87118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7BF3-EC8B-42A4-AA43-4DDE62612AE7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0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06CC-5B6D-4362-82AF-8879CD9A08C0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51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ECEBE-CE6C-4D63-9CC0-119EE529E15D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435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A9A31-FF42-4200-9B06-FB255CA4D062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33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F111-A1DD-4A93-A320-190B9CDD3E84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006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0C5-C06B-4F91-B5CF-759DCBEF03DC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70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1C294-5D39-4C2D-9F7F-F5CCAE8F0A39}" type="datetime1">
              <a:rPr lang="en-CA" smtClean="0"/>
              <a:t>2026-04-14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342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865D-3E0B-4A65-9ED6-9FF7FDCE54D5}" type="datetime1">
              <a:rPr lang="en-CA" smtClean="0"/>
              <a:t>2026-04-14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464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5FAD9-09D4-4A33-BC0A-9A61E3255A88}" type="datetime1">
              <a:rPr lang="en-CA" smtClean="0"/>
              <a:t>2026-04-14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117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78F0-B976-4657-8487-B7A8D6D39C67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318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5C687-A3E5-4690-BA22-B9CA99708D02}" type="datetime1">
              <a:rPr lang="en-CA" smtClean="0"/>
              <a:t>2026-04-14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67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59071-16AA-4BC6-AAEA-519406139615}" type="datetime1">
              <a:rPr lang="en-CA" smtClean="0"/>
              <a:t>2026-04-14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Barrantagh Investment Management|100 Yonge St., Suite 1700, Toronto, ON, M5C 2W1|416.868.6295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1D759-A885-4FDE-ADC7-495019FAEC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25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chart" Target="../charts/chart2.xml"/><Relationship Id="rId7" Type="http://schemas.openxmlformats.org/officeDocument/2006/relationships/image" Target="../media/image2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package" Target="../embeddings/Microsoft_Excel_Worksheet3.xlsx"/><Relationship Id="rId5" Type="http://schemas.openxmlformats.org/officeDocument/2006/relationships/chart" Target="../charts/chart3.xml"/><Relationship Id="rId4" Type="http://schemas.openxmlformats.org/officeDocument/2006/relationships/image" Target="../media/image1.pn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7C4F79-DC20-CE14-4E71-92F18DF5629B}"/>
              </a:ext>
            </a:extLst>
          </p:cNvPr>
          <p:cNvSpPr txBox="1"/>
          <p:nvPr/>
        </p:nvSpPr>
        <p:spPr>
          <a:xfrm>
            <a:off x="14086" y="411798"/>
            <a:ext cx="3486150" cy="1880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0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EQUITY MANAGEMENT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 bias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focus (strong Balance Sheet / full cycle profitability)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Disciplined bottom-up research process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 interviews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Low turnover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 conviction portfolios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7 </a:t>
            </a:r>
            <a:r>
              <a:rPr lang="en-US" sz="9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sectors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en-US" sz="1000" b="1" dirty="0">
                <a:effectLst/>
                <a:latin typeface="Calibri" panose="020F0502020204030204" pitchFamily="34" charset="0"/>
                <a:ea typeface="Corbel" panose="020B0503020204020204" pitchFamily="34" charset="0"/>
                <a:cs typeface="Times New Roman" panose="02020603050405020304" pitchFamily="18" charset="0"/>
              </a:rPr>
              <a:t>CANADIAN INCOME EQUITIES</a:t>
            </a:r>
            <a:endParaRPr lang="en-CA" sz="1000" dirty="0">
              <a:effectLst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182563" lvl="0" indent="-182563" fontAlgn="b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20 - 40 Canadian stocks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lvl="0" indent="-182563" fontAlgn="b">
              <a:buFont typeface="Arial" panose="020B0604020202020204" pitchFamily="34" charset="0"/>
              <a:buChar char="•"/>
            </a:pPr>
            <a:r>
              <a:rPr lang="en-US" sz="9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Primarily large capitalization dividend bearing Canadian equities</a:t>
            </a:r>
            <a:endParaRPr lang="en-C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sz="800" dirty="0"/>
          </a:p>
        </p:txBody>
      </p:sp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F004F65D-4862-57E3-6091-9C51695616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144292"/>
              </p:ext>
            </p:extLst>
          </p:nvPr>
        </p:nvGraphicFramePr>
        <p:xfrm>
          <a:off x="161528" y="3018908"/>
          <a:ext cx="2691399" cy="226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8143C461-15E4-8542-3E68-F2743320B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6689804"/>
              </p:ext>
            </p:extLst>
          </p:nvPr>
        </p:nvGraphicFramePr>
        <p:xfrm>
          <a:off x="70528" y="4357977"/>
          <a:ext cx="3384000" cy="319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DA42A4F-E522-41E6-A2D5-CD5CC721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8892000"/>
            <a:ext cx="6857999" cy="252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Barrantagh Investment Management|100 Yonge St., Suite 1700, Toronto, ON, M5C 2W1|416.868.6295</a:t>
            </a:r>
            <a:endParaRPr lang="en-CA" dirty="0">
              <a:solidFill>
                <a:srgbClr val="00206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4CD19C-DBDD-4D7E-B7CE-89DB797E095D}"/>
              </a:ext>
            </a:extLst>
          </p:cNvPr>
          <p:cNvSpPr txBox="1"/>
          <p:nvPr/>
        </p:nvSpPr>
        <p:spPr>
          <a:xfrm>
            <a:off x="3357277" y="596361"/>
            <a:ext cx="280280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Growth (CDN$) *</a:t>
            </a:r>
          </a:p>
          <a:p>
            <a:r>
              <a:rPr lang="en-CA" sz="900" dirty="0"/>
              <a:t>Time Period: July 1, 2013 to March 31, 2026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E920A3-3F06-4939-888F-1BE51B68F9F1}"/>
              </a:ext>
            </a:extLst>
          </p:cNvPr>
          <p:cNvSpPr txBox="1"/>
          <p:nvPr/>
        </p:nvSpPr>
        <p:spPr>
          <a:xfrm>
            <a:off x="3448277" y="4627342"/>
            <a:ext cx="28028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Investment Performance Chart *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4331DD-D57C-96CC-11D3-73506CE80385}"/>
              </a:ext>
            </a:extLst>
          </p:cNvPr>
          <p:cNvCxnSpPr/>
          <p:nvPr/>
        </p:nvCxnSpPr>
        <p:spPr>
          <a:xfrm>
            <a:off x="161528" y="2415921"/>
            <a:ext cx="306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BDF1FE7-D802-8DB8-53F9-786E6ED55DDD}"/>
              </a:ext>
            </a:extLst>
          </p:cNvPr>
          <p:cNvSpPr txBox="1"/>
          <p:nvPr/>
        </p:nvSpPr>
        <p:spPr>
          <a:xfrm>
            <a:off x="79756" y="2405700"/>
            <a:ext cx="30239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Asset Allocation – Barrantagh CDN Equity Income</a:t>
            </a:r>
          </a:p>
          <a:p>
            <a:r>
              <a:rPr lang="en-CA" sz="900" dirty="0"/>
              <a:t>Portfolio Date: March 31, 2026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9A01DA-5697-5608-6A62-681BD18FC408}"/>
              </a:ext>
            </a:extLst>
          </p:cNvPr>
          <p:cNvCxnSpPr/>
          <p:nvPr/>
        </p:nvCxnSpPr>
        <p:spPr>
          <a:xfrm>
            <a:off x="161528" y="7168449"/>
            <a:ext cx="326164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E3BEF05-2A76-565D-6C3E-ACB5E9BB40D0}"/>
              </a:ext>
            </a:extLst>
          </p:cNvPr>
          <p:cNvSpPr txBox="1"/>
          <p:nvPr/>
        </p:nvSpPr>
        <p:spPr>
          <a:xfrm>
            <a:off x="101461" y="7168449"/>
            <a:ext cx="326164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Top 5 Holdings</a:t>
            </a:r>
          </a:p>
          <a:p>
            <a:r>
              <a:rPr lang="en-CA" sz="900" dirty="0"/>
              <a:t>Portfolio Date: March 31,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30A290-0D5E-5BF5-BB18-B8FAEDD442BA}"/>
              </a:ext>
            </a:extLst>
          </p:cNvPr>
          <p:cNvSpPr txBox="1"/>
          <p:nvPr/>
        </p:nvSpPr>
        <p:spPr>
          <a:xfrm>
            <a:off x="3480909" y="8491890"/>
            <a:ext cx="3377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b="0" i="0" u="none" strike="noStrike" baseline="0" dirty="0">
                <a:solidFill>
                  <a:srgbClr val="000000"/>
                </a:solidFill>
              </a:rPr>
              <a:t>* Investment returns shown are provided for informational purposes only and are calculated before management fees (gross of fees). Returns are annualized for periods greater than 1 year and calculated on a total return basis which includes income and capital gains (losses).   Investment performance is calculated from a composite of identical client accounts.  Past performance is no guarantee of future performance and future performance will fluctuate with future market outcomes.</a:t>
            </a:r>
            <a:endParaRPr lang="en-CA" sz="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93943E-CEC8-A330-99E4-073A0C1FB6B4}"/>
              </a:ext>
            </a:extLst>
          </p:cNvPr>
          <p:cNvSpPr txBox="1"/>
          <p:nvPr/>
        </p:nvSpPr>
        <p:spPr>
          <a:xfrm>
            <a:off x="0" y="61516"/>
            <a:ext cx="4572000" cy="369332"/>
          </a:xfrm>
          <a:prstGeom prst="rect">
            <a:avLst/>
          </a:prstGeom>
          <a:solidFill>
            <a:srgbClr val="165B8B"/>
          </a:solidFill>
        </p:spPr>
        <p:txBody>
          <a:bodyPr wrap="square" rtlCol="0" anchor="ctr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Barrantagh Canadian Equity Income Portfolio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676B17-94C8-9182-8FCD-AAA570E042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393" t="9494" r="1878" b="7468"/>
          <a:stretch/>
        </p:blipFill>
        <p:spPr>
          <a:xfrm>
            <a:off x="4801086" y="8490"/>
            <a:ext cx="1872000" cy="554167"/>
          </a:xfrm>
          <a:prstGeom prst="rect">
            <a:avLst/>
          </a:prstGeom>
        </p:spPr>
      </p:pic>
      <p:graphicFrame>
        <p:nvGraphicFramePr>
          <p:cNvPr id="32" name="Content Placeholder 6">
            <a:extLst>
              <a:ext uri="{FF2B5EF4-FFF2-40B4-BE49-F238E27FC236}">
                <a16:creationId xmlns:a16="http://schemas.microsoft.com/office/drawing/2014/main" id="{5C900CE3-3DAA-0DF8-58E3-8B356970DD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625225"/>
              </p:ext>
            </p:extLst>
          </p:nvPr>
        </p:nvGraphicFramePr>
        <p:xfrm>
          <a:off x="137434" y="2753381"/>
          <a:ext cx="3024000" cy="1878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21529D7F-67E8-9A15-9BF1-5F847B361FDF}"/>
              </a:ext>
            </a:extLst>
          </p:cNvPr>
          <p:cNvSpPr txBox="1"/>
          <p:nvPr/>
        </p:nvSpPr>
        <p:spPr>
          <a:xfrm>
            <a:off x="95634" y="4361885"/>
            <a:ext cx="3261643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Current Portfolio – Equity Sectors</a:t>
            </a:r>
          </a:p>
          <a:p>
            <a:r>
              <a:rPr lang="en-CA" sz="900" dirty="0"/>
              <a:t>Portfolio Date: March 31, 2026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93FB6E9-3D76-DDF4-E8F9-D12FC364AF85}"/>
              </a:ext>
            </a:extLst>
          </p:cNvPr>
          <p:cNvCxnSpPr/>
          <p:nvPr/>
        </p:nvCxnSpPr>
        <p:spPr>
          <a:xfrm>
            <a:off x="162000" y="4336349"/>
            <a:ext cx="306000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8D34084-C261-7CF4-BBE3-385F7BCB9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154411"/>
              </p:ext>
            </p:extLst>
          </p:nvPr>
        </p:nvGraphicFramePr>
        <p:xfrm>
          <a:off x="201613" y="7487602"/>
          <a:ext cx="211455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2114398" imgH="1276492" progId="Excel.Sheet.12">
                  <p:embed/>
                </p:oleObj>
              </mc:Choice>
              <mc:Fallback>
                <p:oleObj name="Worksheet" r:id="rId6" imgW="2114398" imgH="12764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1613" y="7487602"/>
                        <a:ext cx="2114550" cy="127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26ED6C6-A6A2-BA70-E1CE-F69AA03E10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6730329"/>
              </p:ext>
            </p:extLst>
          </p:nvPr>
        </p:nvGraphicFramePr>
        <p:xfrm>
          <a:off x="3369824" y="1064915"/>
          <a:ext cx="3384000" cy="2711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AC23B6B-EF10-7CA0-CBCA-7E5C961C9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9660835"/>
              </p:ext>
            </p:extLst>
          </p:nvPr>
        </p:nvGraphicFramePr>
        <p:xfrm>
          <a:off x="3382673" y="5031627"/>
          <a:ext cx="3358301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3D7754B-0F78-3B9C-7BFF-31B113323544}"/>
              </a:ext>
            </a:extLst>
          </p:cNvPr>
          <p:cNvSpPr txBox="1"/>
          <p:nvPr/>
        </p:nvSpPr>
        <p:spPr>
          <a:xfrm>
            <a:off x="3151001" y="3619375"/>
            <a:ext cx="30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Trailing Returns *</a:t>
            </a:r>
          </a:p>
          <a:p>
            <a:r>
              <a:rPr lang="en-CA" sz="800" dirty="0"/>
              <a:t>As of March 31, 2026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F8CD64C-E295-53F1-828E-80DCE57D1D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58821"/>
              </p:ext>
            </p:extLst>
          </p:nvPr>
        </p:nvGraphicFramePr>
        <p:xfrm>
          <a:off x="3121124" y="3937055"/>
          <a:ext cx="3575348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215">
                  <a:extLst>
                    <a:ext uri="{9D8B030D-6E8A-4147-A177-3AD203B41FA5}">
                      <a16:colId xmlns:a16="http://schemas.microsoft.com/office/drawing/2014/main" val="1973240486"/>
                    </a:ext>
                  </a:extLst>
                </a:gridCol>
                <a:gridCol w="423329">
                  <a:extLst>
                    <a:ext uri="{9D8B030D-6E8A-4147-A177-3AD203B41FA5}">
                      <a16:colId xmlns:a16="http://schemas.microsoft.com/office/drawing/2014/main" val="2252763660"/>
                    </a:ext>
                  </a:extLst>
                </a:gridCol>
                <a:gridCol w="452533">
                  <a:extLst>
                    <a:ext uri="{9D8B030D-6E8A-4147-A177-3AD203B41FA5}">
                      <a16:colId xmlns:a16="http://schemas.microsoft.com/office/drawing/2014/main" val="150373185"/>
                    </a:ext>
                  </a:extLst>
                </a:gridCol>
                <a:gridCol w="521346">
                  <a:extLst>
                    <a:ext uri="{9D8B030D-6E8A-4147-A177-3AD203B41FA5}">
                      <a16:colId xmlns:a16="http://schemas.microsoft.com/office/drawing/2014/main" val="3202296765"/>
                    </a:ext>
                  </a:extLst>
                </a:gridCol>
                <a:gridCol w="437930">
                  <a:extLst>
                    <a:ext uri="{9D8B030D-6E8A-4147-A177-3AD203B41FA5}">
                      <a16:colId xmlns:a16="http://schemas.microsoft.com/office/drawing/2014/main" val="2628520164"/>
                    </a:ext>
                  </a:extLst>
                </a:gridCol>
                <a:gridCol w="437930">
                  <a:extLst>
                    <a:ext uri="{9D8B030D-6E8A-4147-A177-3AD203B41FA5}">
                      <a16:colId xmlns:a16="http://schemas.microsoft.com/office/drawing/2014/main" val="3266326607"/>
                    </a:ext>
                  </a:extLst>
                </a:gridCol>
                <a:gridCol w="490065">
                  <a:extLst>
                    <a:ext uri="{9D8B030D-6E8A-4147-A177-3AD203B41FA5}">
                      <a16:colId xmlns:a16="http://schemas.microsoft.com/office/drawing/2014/main" val="3094038368"/>
                    </a:ext>
                  </a:extLst>
                </a:gridCol>
              </a:tblGrid>
              <a:tr h="191045">
                <a:tc>
                  <a:txBody>
                    <a:bodyPr/>
                    <a:lstStyle/>
                    <a:p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YTD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 Yr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3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7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 Yrs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41425"/>
                  </a:ext>
                </a:extLst>
              </a:tr>
              <a:tr h="272960">
                <a:tc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chemeClr val="tx1"/>
                          </a:solidFill>
                        </a:rPr>
                        <a:t>Barrantagh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  CDN Equity Income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5.7%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27.9%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14.8%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12.4%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10.8%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9.6%</a:t>
                      </a:r>
                      <a:endParaRPr lang="en-CA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507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50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3823</TotalTime>
  <Words>237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Times New Roman</vt:lpstr>
      <vt:lpstr>Office Theme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Wiggan</dc:creator>
  <cp:lastModifiedBy>Alan J. Daxner</cp:lastModifiedBy>
  <cp:revision>62</cp:revision>
  <cp:lastPrinted>2022-07-21T15:52:13Z</cp:lastPrinted>
  <dcterms:created xsi:type="dcterms:W3CDTF">2022-02-15T18:00:17Z</dcterms:created>
  <dcterms:modified xsi:type="dcterms:W3CDTF">2026-04-14T16:39:44Z</dcterms:modified>
</cp:coreProperties>
</file>