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37" userDrawn="1">
          <p15:clr>
            <a:srgbClr val="A4A3A4"/>
          </p15:clr>
        </p15:guide>
        <p15:guide id="2" orient="horz" pos="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72" autoAdjust="0"/>
    <p:restoredTop sz="94598" autoAdjust="0"/>
  </p:normalViewPr>
  <p:slideViewPr>
    <p:cSldViewPr snapToGrid="0">
      <p:cViewPr varScale="1">
        <p:scale>
          <a:sx n="76" d="100"/>
          <a:sy n="76" d="100"/>
        </p:scale>
        <p:origin x="2886" y="102"/>
      </p:cViewPr>
      <p:guideLst>
        <p:guide pos="2137"/>
        <p:guide orient="horz" pos="4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77038299821144E-2"/>
          <c:y val="0.15081580020109484"/>
          <c:w val="0.48065295609608277"/>
          <c:h val="0.492374892893413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Current Portfolio - Equity Sectors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76-441A-821E-8874F33251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76-441A-821E-8874F33251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76-441A-821E-8874F33251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76-441A-821E-8874F332518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A76-441A-821E-8874F332518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A76-441A-821E-8874F332518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A76-441A-821E-8874F332518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A76-441A-821E-8874F332518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A76-441A-821E-8874F332518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A76-441A-821E-8874F332518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5A76-441A-821E-8874F3325180}"/>
              </c:ext>
            </c:extLst>
          </c:dPt>
          <c:cat>
            <c:multiLvlStrRef>
              <c:f>Sheet1!$A$2:$B$12</c:f>
              <c:multiLvlStrCache>
                <c:ptCount val="11"/>
                <c:lvl>
                  <c:pt idx="0">
                    <c:v>0.0%</c:v>
                  </c:pt>
                  <c:pt idx="1">
                    <c:v>0.0%</c:v>
                  </c:pt>
                  <c:pt idx="2">
                    <c:v>2.8%</c:v>
                  </c:pt>
                  <c:pt idx="3">
                    <c:v>19.7%</c:v>
                  </c:pt>
                  <c:pt idx="4">
                    <c:v>40.5%</c:v>
                  </c:pt>
                  <c:pt idx="5">
                    <c:v>3.0%</c:v>
                  </c:pt>
                  <c:pt idx="6">
                    <c:v>22.7%</c:v>
                  </c:pt>
                  <c:pt idx="7">
                    <c:v>1.5%</c:v>
                  </c:pt>
                  <c:pt idx="8">
                    <c:v>5.9%</c:v>
                  </c:pt>
                  <c:pt idx="9">
                    <c:v>1.2%</c:v>
                  </c:pt>
                  <c:pt idx="10">
                    <c:v>2.1%</c:v>
                  </c:pt>
                </c:lvl>
                <c:lvl>
                  <c:pt idx="0">
                    <c:v>Communication Services</c:v>
                  </c:pt>
                  <c:pt idx="1">
                    <c:v>Consumer Discretionay</c:v>
                  </c:pt>
                  <c:pt idx="2">
                    <c:v>Consumer Staples</c:v>
                  </c:pt>
                  <c:pt idx="3">
                    <c:v>Energy</c:v>
                  </c:pt>
                  <c:pt idx="4">
                    <c:v>Financials</c:v>
                  </c:pt>
                  <c:pt idx="5">
                    <c:v>Healthcare</c:v>
                  </c:pt>
                  <c:pt idx="6">
                    <c:v>Industrials</c:v>
                  </c:pt>
                  <c:pt idx="7">
                    <c:v>Information Technology</c:v>
                  </c:pt>
                  <c:pt idx="8">
                    <c:v>Materials</c:v>
                  </c:pt>
                  <c:pt idx="9">
                    <c:v>Real Estate</c:v>
                  </c:pt>
                  <c:pt idx="10">
                    <c:v>Utilities</c:v>
                  </c:pt>
                </c:lvl>
              </c:multiLvlStrCache>
            </c:multiLvl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2.8000000000000001E-2</c:v>
                </c:pt>
                <c:pt idx="3">
                  <c:v>0.19700000000000001</c:v>
                </c:pt>
                <c:pt idx="4">
                  <c:v>0.40500000000000003</c:v>
                </c:pt>
                <c:pt idx="5">
                  <c:v>0.03</c:v>
                </c:pt>
                <c:pt idx="6">
                  <c:v>0.22700000000000001</c:v>
                </c:pt>
                <c:pt idx="7">
                  <c:v>1.4999999999999999E-2</c:v>
                </c:pt>
                <c:pt idx="8">
                  <c:v>5.8999999999999997E-2</c:v>
                </c:pt>
                <c:pt idx="9">
                  <c:v>1.2E-2</c:v>
                </c:pt>
                <c:pt idx="10">
                  <c:v>2.1000000000000001E-2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C9-4389-8821-0E342CA55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802808418253222"/>
          <c:y val="0.12634888160882543"/>
          <c:w val="0.45739495332932945"/>
          <c:h val="0.754096211476535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9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562588646592555E-2"/>
          <c:y val="6.1567771548013288E-2"/>
          <c:w val="0.51850837438053154"/>
          <c:h val="0.7308666646347415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7D31"/>
            </a:solidFill>
          </c:spPr>
          <c:dPt>
            <c:idx val="0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C1-4D0B-8799-E01202E21662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C1-4D0B-8799-E01202E21662}"/>
              </c:ext>
            </c:extLst>
          </c:dPt>
          <c:dPt>
            <c:idx val="2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C1-4D0B-8799-E01202E21662}"/>
              </c:ext>
            </c:extLst>
          </c:dPt>
          <c:dPt>
            <c:idx val="3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C1-4D0B-8799-E01202E21662}"/>
              </c:ext>
            </c:extLst>
          </c:dPt>
          <c:dPt>
            <c:idx val="4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C1-4D0B-8799-E01202E21662}"/>
              </c:ext>
            </c:extLst>
          </c:dPt>
          <c:dPt>
            <c:idx val="5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C1-4D0B-8799-E01202E21662}"/>
              </c:ext>
            </c:extLst>
          </c:dPt>
          <c:dPt>
            <c:idx val="6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4C1-4D0B-8799-E01202E21662}"/>
              </c:ext>
            </c:extLst>
          </c:dPt>
          <c:dPt>
            <c:idx val="7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4C1-4D0B-8799-E01202E21662}"/>
              </c:ext>
            </c:extLst>
          </c:dPt>
          <c:dPt>
            <c:idx val="8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4C1-4D0B-8799-E01202E21662}"/>
              </c:ext>
            </c:extLst>
          </c:dPt>
          <c:dPt>
            <c:idx val="9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4C1-4D0B-8799-E01202E21662}"/>
              </c:ext>
            </c:extLst>
          </c:dPt>
          <c:dPt>
            <c:idx val="10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34C1-4D0B-8799-E01202E21662}"/>
              </c:ext>
            </c:extLst>
          </c:dPt>
          <c:cat>
            <c:multiLvlStrRef>
              <c:f>Sheet1!$A$2:$B$3</c:f>
              <c:multiLvlStrCache>
                <c:ptCount val="2"/>
                <c:lvl>
                  <c:pt idx="0">
                    <c:v>3.1%</c:v>
                  </c:pt>
                  <c:pt idx="1">
                    <c:v>96.9%</c:v>
                  </c:pt>
                </c:lvl>
                <c:lvl>
                  <c:pt idx="0">
                    <c:v>Cash</c:v>
                  </c:pt>
                  <c:pt idx="1">
                    <c:v>Equity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0.0%</c:formatCode>
                <c:ptCount val="2"/>
                <c:pt idx="0">
                  <c:v>3.1E-2</c:v>
                </c:pt>
                <c:pt idx="1">
                  <c:v>0.96899999999999997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4C1-4D0B-8799-E01202E216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113596123147235"/>
          <c:y val="0.18210730949708526"/>
          <c:w val="0.32095675609895774"/>
          <c:h val="0.23896775947188889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Barrantagh Canadian Equity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/>
          </c:spPr>
          <c:cat>
            <c:numRef>
              <c:f>Sheet1!$A$2:$A$363</c:f>
              <c:numCache>
                <c:formatCode>d\-mmm\-yy</c:formatCode>
                <c:ptCount val="362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42400</c:v>
                </c:pt>
                <c:pt idx="61">
                  <c:v>42429</c:v>
                </c:pt>
                <c:pt idx="62">
                  <c:v>42460</c:v>
                </c:pt>
                <c:pt idx="63">
                  <c:v>42490</c:v>
                </c:pt>
                <c:pt idx="64">
                  <c:v>42521</c:v>
                </c:pt>
                <c:pt idx="65">
                  <c:v>42551</c:v>
                </c:pt>
                <c:pt idx="66">
                  <c:v>42582</c:v>
                </c:pt>
                <c:pt idx="67">
                  <c:v>42613</c:v>
                </c:pt>
                <c:pt idx="68">
                  <c:v>42643</c:v>
                </c:pt>
                <c:pt idx="69">
                  <c:v>42674</c:v>
                </c:pt>
                <c:pt idx="70">
                  <c:v>42704</c:v>
                </c:pt>
                <c:pt idx="71">
                  <c:v>42735</c:v>
                </c:pt>
                <c:pt idx="72">
                  <c:v>42766</c:v>
                </c:pt>
                <c:pt idx="73">
                  <c:v>42794</c:v>
                </c:pt>
                <c:pt idx="74">
                  <c:v>42825</c:v>
                </c:pt>
                <c:pt idx="75">
                  <c:v>42855</c:v>
                </c:pt>
                <c:pt idx="76">
                  <c:v>42886</c:v>
                </c:pt>
                <c:pt idx="77">
                  <c:v>42916</c:v>
                </c:pt>
                <c:pt idx="78">
                  <c:v>42947</c:v>
                </c:pt>
                <c:pt idx="79">
                  <c:v>42978</c:v>
                </c:pt>
                <c:pt idx="80">
                  <c:v>43008</c:v>
                </c:pt>
                <c:pt idx="81">
                  <c:v>43039</c:v>
                </c:pt>
                <c:pt idx="82">
                  <c:v>43069</c:v>
                </c:pt>
                <c:pt idx="83">
                  <c:v>43100</c:v>
                </c:pt>
                <c:pt idx="84">
                  <c:v>43131</c:v>
                </c:pt>
                <c:pt idx="85">
                  <c:v>43159</c:v>
                </c:pt>
                <c:pt idx="86">
                  <c:v>43190</c:v>
                </c:pt>
                <c:pt idx="87">
                  <c:v>43220</c:v>
                </c:pt>
                <c:pt idx="88">
                  <c:v>43251</c:v>
                </c:pt>
                <c:pt idx="89">
                  <c:v>43281</c:v>
                </c:pt>
                <c:pt idx="90">
                  <c:v>43312</c:v>
                </c:pt>
                <c:pt idx="91">
                  <c:v>43343</c:v>
                </c:pt>
                <c:pt idx="92">
                  <c:v>43373</c:v>
                </c:pt>
                <c:pt idx="93">
                  <c:v>43404</c:v>
                </c:pt>
                <c:pt idx="94">
                  <c:v>43434</c:v>
                </c:pt>
                <c:pt idx="95">
                  <c:v>43465</c:v>
                </c:pt>
                <c:pt idx="96">
                  <c:v>43496</c:v>
                </c:pt>
                <c:pt idx="97">
                  <c:v>43524</c:v>
                </c:pt>
                <c:pt idx="98">
                  <c:v>43555</c:v>
                </c:pt>
                <c:pt idx="99">
                  <c:v>43585</c:v>
                </c:pt>
                <c:pt idx="100">
                  <c:v>43616</c:v>
                </c:pt>
                <c:pt idx="101">
                  <c:v>43646</c:v>
                </c:pt>
                <c:pt idx="102">
                  <c:v>43677</c:v>
                </c:pt>
                <c:pt idx="103">
                  <c:v>43708</c:v>
                </c:pt>
                <c:pt idx="104">
                  <c:v>43738</c:v>
                </c:pt>
                <c:pt idx="105">
                  <c:v>43769</c:v>
                </c:pt>
                <c:pt idx="106">
                  <c:v>43799</c:v>
                </c:pt>
                <c:pt idx="107">
                  <c:v>43830</c:v>
                </c:pt>
                <c:pt idx="108">
                  <c:v>43861</c:v>
                </c:pt>
                <c:pt idx="109">
                  <c:v>43890</c:v>
                </c:pt>
                <c:pt idx="110">
                  <c:v>43921</c:v>
                </c:pt>
                <c:pt idx="111">
                  <c:v>43951</c:v>
                </c:pt>
                <c:pt idx="112">
                  <c:v>43982</c:v>
                </c:pt>
                <c:pt idx="113">
                  <c:v>44012</c:v>
                </c:pt>
                <c:pt idx="114">
                  <c:v>44043</c:v>
                </c:pt>
                <c:pt idx="115">
                  <c:v>44074</c:v>
                </c:pt>
                <c:pt idx="116">
                  <c:v>44104</c:v>
                </c:pt>
                <c:pt idx="117">
                  <c:v>44135</c:v>
                </c:pt>
                <c:pt idx="118">
                  <c:v>44165</c:v>
                </c:pt>
                <c:pt idx="119">
                  <c:v>44196</c:v>
                </c:pt>
                <c:pt idx="120">
                  <c:v>44227</c:v>
                </c:pt>
                <c:pt idx="121">
                  <c:v>44255</c:v>
                </c:pt>
                <c:pt idx="122">
                  <c:v>44286</c:v>
                </c:pt>
                <c:pt idx="123">
                  <c:v>44316</c:v>
                </c:pt>
                <c:pt idx="124">
                  <c:v>44347</c:v>
                </c:pt>
                <c:pt idx="125">
                  <c:v>44377</c:v>
                </c:pt>
                <c:pt idx="126">
                  <c:v>44408</c:v>
                </c:pt>
                <c:pt idx="127">
                  <c:v>44439</c:v>
                </c:pt>
                <c:pt idx="128">
                  <c:v>44469</c:v>
                </c:pt>
                <c:pt idx="129">
                  <c:v>44500</c:v>
                </c:pt>
                <c:pt idx="130">
                  <c:v>44530</c:v>
                </c:pt>
                <c:pt idx="131">
                  <c:v>44561</c:v>
                </c:pt>
                <c:pt idx="132">
                  <c:v>44592</c:v>
                </c:pt>
                <c:pt idx="133">
                  <c:v>44620</c:v>
                </c:pt>
                <c:pt idx="134">
                  <c:v>44651</c:v>
                </c:pt>
                <c:pt idx="135">
                  <c:v>44681</c:v>
                </c:pt>
                <c:pt idx="136">
                  <c:v>44712</c:v>
                </c:pt>
                <c:pt idx="137">
                  <c:v>44742</c:v>
                </c:pt>
                <c:pt idx="138">
                  <c:v>44773</c:v>
                </c:pt>
                <c:pt idx="139">
                  <c:v>44804</c:v>
                </c:pt>
                <c:pt idx="140">
                  <c:v>44834</c:v>
                </c:pt>
                <c:pt idx="141">
                  <c:v>44865</c:v>
                </c:pt>
                <c:pt idx="142">
                  <c:v>44895</c:v>
                </c:pt>
                <c:pt idx="143">
                  <c:v>44926</c:v>
                </c:pt>
                <c:pt idx="144">
                  <c:v>44957</c:v>
                </c:pt>
                <c:pt idx="145">
                  <c:v>44985</c:v>
                </c:pt>
                <c:pt idx="146">
                  <c:v>45016</c:v>
                </c:pt>
                <c:pt idx="147">
                  <c:v>45046</c:v>
                </c:pt>
                <c:pt idx="148">
                  <c:v>45077</c:v>
                </c:pt>
                <c:pt idx="149">
                  <c:v>45107</c:v>
                </c:pt>
                <c:pt idx="150">
                  <c:v>45138</c:v>
                </c:pt>
                <c:pt idx="151">
                  <c:v>45169</c:v>
                </c:pt>
                <c:pt idx="152">
                  <c:v>45199</c:v>
                </c:pt>
                <c:pt idx="153">
                  <c:v>45230</c:v>
                </c:pt>
                <c:pt idx="154">
                  <c:v>45260</c:v>
                </c:pt>
                <c:pt idx="155">
                  <c:v>45291</c:v>
                </c:pt>
                <c:pt idx="156">
                  <c:v>45322</c:v>
                </c:pt>
                <c:pt idx="157">
                  <c:v>45351</c:v>
                </c:pt>
                <c:pt idx="158">
                  <c:v>45382</c:v>
                </c:pt>
                <c:pt idx="159">
                  <c:v>45412</c:v>
                </c:pt>
                <c:pt idx="160">
                  <c:v>45443</c:v>
                </c:pt>
                <c:pt idx="161">
                  <c:v>45473</c:v>
                </c:pt>
                <c:pt idx="162">
                  <c:v>45504</c:v>
                </c:pt>
                <c:pt idx="163">
                  <c:v>45535</c:v>
                </c:pt>
                <c:pt idx="164">
                  <c:v>45565</c:v>
                </c:pt>
                <c:pt idx="165">
                  <c:v>45596</c:v>
                </c:pt>
                <c:pt idx="166">
                  <c:v>45626</c:v>
                </c:pt>
                <c:pt idx="167">
                  <c:v>45657</c:v>
                </c:pt>
                <c:pt idx="168">
                  <c:v>45688</c:v>
                </c:pt>
                <c:pt idx="169">
                  <c:v>45716</c:v>
                </c:pt>
                <c:pt idx="170">
                  <c:v>45747</c:v>
                </c:pt>
                <c:pt idx="171">
                  <c:v>45777</c:v>
                </c:pt>
                <c:pt idx="172">
                  <c:v>45808</c:v>
                </c:pt>
                <c:pt idx="173">
                  <c:v>45838</c:v>
                </c:pt>
                <c:pt idx="174">
                  <c:v>45869</c:v>
                </c:pt>
                <c:pt idx="175">
                  <c:v>45900</c:v>
                </c:pt>
                <c:pt idx="176">
                  <c:v>45930</c:v>
                </c:pt>
                <c:pt idx="177">
                  <c:v>45961</c:v>
                </c:pt>
                <c:pt idx="178">
                  <c:v>45991</c:v>
                </c:pt>
                <c:pt idx="179">
                  <c:v>46022</c:v>
                </c:pt>
                <c:pt idx="180">
                  <c:v>46053</c:v>
                </c:pt>
                <c:pt idx="181">
                  <c:v>46081</c:v>
                </c:pt>
                <c:pt idx="182">
                  <c:v>46112</c:v>
                </c:pt>
              </c:numCache>
            </c:numRef>
          </c:cat>
          <c:val>
            <c:numRef>
              <c:f>Sheet1!$B$2:$B$363</c:f>
              <c:numCache>
                <c:formatCode>General</c:formatCode>
                <c:ptCount val="362"/>
                <c:pt idx="0">
                  <c:v>102.48690269804047</c:v>
                </c:pt>
                <c:pt idx="1">
                  <c:v>106.71104112332199</c:v>
                </c:pt>
                <c:pt idx="2">
                  <c:v>105.81190805387101</c:v>
                </c:pt>
                <c:pt idx="3">
                  <c:v>104.36325983250391</c:v>
                </c:pt>
                <c:pt idx="4">
                  <c:v>103.45321220676449</c:v>
                </c:pt>
                <c:pt idx="5">
                  <c:v>101.31131690123563</c:v>
                </c:pt>
                <c:pt idx="6">
                  <c:v>99.698613587569767</c:v>
                </c:pt>
                <c:pt idx="7">
                  <c:v>95.258155518902541</c:v>
                </c:pt>
                <c:pt idx="8">
                  <c:v>85.894940433706964</c:v>
                </c:pt>
                <c:pt idx="9">
                  <c:v>88.71479388646101</c:v>
                </c:pt>
                <c:pt idx="10">
                  <c:v>88.913239891451241</c:v>
                </c:pt>
                <c:pt idx="11">
                  <c:v>88.945016200897356</c:v>
                </c:pt>
                <c:pt idx="12">
                  <c:v>87.269558930721047</c:v>
                </c:pt>
                <c:pt idx="13">
                  <c:v>88.950108827049945</c:v>
                </c:pt>
                <c:pt idx="14">
                  <c:v>88.838565390580825</c:v>
                </c:pt>
                <c:pt idx="15">
                  <c:v>90.134986575325584</c:v>
                </c:pt>
                <c:pt idx="16">
                  <c:v>87.882783665767931</c:v>
                </c:pt>
                <c:pt idx="17">
                  <c:v>88.464919224769972</c:v>
                </c:pt>
                <c:pt idx="18">
                  <c:v>89.101955108107546</c:v>
                </c:pt>
                <c:pt idx="19">
                  <c:v>89.832591139994022</c:v>
                </c:pt>
                <c:pt idx="20">
                  <c:v>91.753122105975962</c:v>
                </c:pt>
                <c:pt idx="21">
                  <c:v>92.891503091944813</c:v>
                </c:pt>
                <c:pt idx="22">
                  <c:v>93.615127901031059</c:v>
                </c:pt>
                <c:pt idx="23">
                  <c:v>95.709204697049231</c:v>
                </c:pt>
                <c:pt idx="24">
                  <c:v>98.326468608694753</c:v>
                </c:pt>
                <c:pt idx="25">
                  <c:v>100.87046933100751</c:v>
                </c:pt>
                <c:pt idx="26">
                  <c:v>102.35871223551719</c:v>
                </c:pt>
                <c:pt idx="27">
                  <c:v>102.91963797856782</c:v>
                </c:pt>
                <c:pt idx="28">
                  <c:v>104.65970029787147</c:v>
                </c:pt>
                <c:pt idx="29">
                  <c:v>103.76810431103389</c:v>
                </c:pt>
                <c:pt idx="30">
                  <c:v>105.7279724971564</c:v>
                </c:pt>
                <c:pt idx="31">
                  <c:v>105.82957707872616</c:v>
                </c:pt>
                <c:pt idx="32">
                  <c:v>109.54049119899169</c:v>
                </c:pt>
                <c:pt idx="33">
                  <c:v>114.94554765622352</c:v>
                </c:pt>
                <c:pt idx="34">
                  <c:v>118.46391592443288</c:v>
                </c:pt>
                <c:pt idx="35">
                  <c:v>121.32339792701684</c:v>
                </c:pt>
                <c:pt idx="36">
                  <c:v>120.32454239188371</c:v>
                </c:pt>
                <c:pt idx="37">
                  <c:v>126.42595928749135</c:v>
                </c:pt>
                <c:pt idx="38">
                  <c:v>132.10387554505186</c:v>
                </c:pt>
                <c:pt idx="39">
                  <c:v>136.53384690757963</c:v>
                </c:pt>
                <c:pt idx="40">
                  <c:v>137.3638361629308</c:v>
                </c:pt>
                <c:pt idx="41">
                  <c:v>142.86718089496247</c:v>
                </c:pt>
                <c:pt idx="42">
                  <c:v>142.07569671280439</c:v>
                </c:pt>
                <c:pt idx="43">
                  <c:v>149.06511061259081</c:v>
                </c:pt>
                <c:pt idx="44">
                  <c:v>141.24828527717716</c:v>
                </c:pt>
                <c:pt idx="45">
                  <c:v>138.63985319296353</c:v>
                </c:pt>
                <c:pt idx="46">
                  <c:v>139.73954450849013</c:v>
                </c:pt>
                <c:pt idx="47">
                  <c:v>138.84786647498146</c:v>
                </c:pt>
                <c:pt idx="48">
                  <c:v>135.30321929174164</c:v>
                </c:pt>
                <c:pt idx="49">
                  <c:v>143.18043741568755</c:v>
                </c:pt>
                <c:pt idx="50">
                  <c:v>142.69391028934905</c:v>
                </c:pt>
                <c:pt idx="51">
                  <c:v>146.26767927254579</c:v>
                </c:pt>
                <c:pt idx="52">
                  <c:v>144.40437530629282</c:v>
                </c:pt>
                <c:pt idx="53">
                  <c:v>144.71874363133463</c:v>
                </c:pt>
                <c:pt idx="54">
                  <c:v>144.24898658950733</c:v>
                </c:pt>
                <c:pt idx="55">
                  <c:v>137.3233042453719</c:v>
                </c:pt>
                <c:pt idx="56">
                  <c:v>136.02093002790878</c:v>
                </c:pt>
                <c:pt idx="57">
                  <c:v>139.97043375219914</c:v>
                </c:pt>
                <c:pt idx="58">
                  <c:v>142.47310510768844</c:v>
                </c:pt>
                <c:pt idx="59">
                  <c:v>137.75126145820943</c:v>
                </c:pt>
                <c:pt idx="60">
                  <c:v>134.30789317553857</c:v>
                </c:pt>
                <c:pt idx="61">
                  <c:v>132.19388693695558</c:v>
                </c:pt>
                <c:pt idx="62">
                  <c:v>140.48442655620676</c:v>
                </c:pt>
                <c:pt idx="63">
                  <c:v>143.82500573528679</c:v>
                </c:pt>
                <c:pt idx="64">
                  <c:v>148.32457103971524</c:v>
                </c:pt>
                <c:pt idx="65">
                  <c:v>144.83523550600594</c:v>
                </c:pt>
                <c:pt idx="66">
                  <c:v>148.84137812010206</c:v>
                </c:pt>
                <c:pt idx="67">
                  <c:v>154.06779427141134</c:v>
                </c:pt>
                <c:pt idx="68">
                  <c:v>157.07411914102937</c:v>
                </c:pt>
                <c:pt idx="69">
                  <c:v>157.32465236105932</c:v>
                </c:pt>
                <c:pt idx="70">
                  <c:v>158.62667118399943</c:v>
                </c:pt>
                <c:pt idx="71">
                  <c:v>161.20102343064457</c:v>
                </c:pt>
                <c:pt idx="72">
                  <c:v>159.63688990029704</c:v>
                </c:pt>
                <c:pt idx="73">
                  <c:v>161.22000893743828</c:v>
                </c:pt>
                <c:pt idx="74">
                  <c:v>164.20483618290601</c:v>
                </c:pt>
                <c:pt idx="75">
                  <c:v>163.64621133021177</c:v>
                </c:pt>
                <c:pt idx="76">
                  <c:v>160.02684807422148</c:v>
                </c:pt>
                <c:pt idx="77">
                  <c:v>161.14335539323531</c:v>
                </c:pt>
                <c:pt idx="78">
                  <c:v>159.42572836809882</c:v>
                </c:pt>
                <c:pt idx="79">
                  <c:v>157.89253113838282</c:v>
                </c:pt>
                <c:pt idx="80">
                  <c:v>163.21524625558885</c:v>
                </c:pt>
                <c:pt idx="81">
                  <c:v>168.96172864575561</c:v>
                </c:pt>
                <c:pt idx="82">
                  <c:v>169.3837950439127</c:v>
                </c:pt>
                <c:pt idx="83">
                  <c:v>171.59831878031682</c:v>
                </c:pt>
                <c:pt idx="84">
                  <c:v>169.72618112242355</c:v>
                </c:pt>
                <c:pt idx="85">
                  <c:v>164.54155546767689</c:v>
                </c:pt>
                <c:pt idx="86">
                  <c:v>162.73307923153166</c:v>
                </c:pt>
                <c:pt idx="87">
                  <c:v>164.54820399728018</c:v>
                </c:pt>
                <c:pt idx="88">
                  <c:v>170.25621664574183</c:v>
                </c:pt>
                <c:pt idx="89">
                  <c:v>169.08298105683602</c:v>
                </c:pt>
                <c:pt idx="90">
                  <c:v>171.65995837820046</c:v>
                </c:pt>
                <c:pt idx="91">
                  <c:v>171.44035878583227</c:v>
                </c:pt>
                <c:pt idx="92">
                  <c:v>169.90414813104837</c:v>
                </c:pt>
                <c:pt idx="93">
                  <c:v>156.85694145194887</c:v>
                </c:pt>
                <c:pt idx="94">
                  <c:v>155.37442882844246</c:v>
                </c:pt>
                <c:pt idx="95">
                  <c:v>144.91524774600458</c:v>
                </c:pt>
                <c:pt idx="96">
                  <c:v>156.09322409776945</c:v>
                </c:pt>
                <c:pt idx="97">
                  <c:v>159.69602382389164</c:v>
                </c:pt>
                <c:pt idx="98">
                  <c:v>162.06958582598614</c:v>
                </c:pt>
                <c:pt idx="99">
                  <c:v>168.14849185114724</c:v>
                </c:pt>
                <c:pt idx="100">
                  <c:v>164.3459818564254</c:v>
                </c:pt>
                <c:pt idx="101">
                  <c:v>167.59042911192307</c:v>
                </c:pt>
                <c:pt idx="102">
                  <c:v>168.32060315469641</c:v>
                </c:pt>
                <c:pt idx="103">
                  <c:v>168.05357831007274</c:v>
                </c:pt>
                <c:pt idx="104">
                  <c:v>173.57413835755864</c:v>
                </c:pt>
                <c:pt idx="105">
                  <c:v>174.68834223774803</c:v>
                </c:pt>
                <c:pt idx="106">
                  <c:v>182.45627378356122</c:v>
                </c:pt>
                <c:pt idx="107">
                  <c:v>182.54851833405826</c:v>
                </c:pt>
                <c:pt idx="108">
                  <c:v>186.20023537257273</c:v>
                </c:pt>
                <c:pt idx="109">
                  <c:v>177.23014939772233</c:v>
                </c:pt>
                <c:pt idx="110">
                  <c:v>143.20171357607597</c:v>
                </c:pt>
                <c:pt idx="111">
                  <c:v>151.24477868096122</c:v>
                </c:pt>
                <c:pt idx="112">
                  <c:v>154.74307610274721</c:v>
                </c:pt>
                <c:pt idx="113">
                  <c:v>153.91117732561884</c:v>
                </c:pt>
                <c:pt idx="114">
                  <c:v>160.13483263257072</c:v>
                </c:pt>
                <c:pt idx="115">
                  <c:v>162.41150422162974</c:v>
                </c:pt>
                <c:pt idx="116">
                  <c:v>162.66398122870885</c:v>
                </c:pt>
                <c:pt idx="117">
                  <c:v>156.46680887185749</c:v>
                </c:pt>
                <c:pt idx="118">
                  <c:v>170.08401683220461</c:v>
                </c:pt>
                <c:pt idx="119">
                  <c:v>173.22971155153417</c:v>
                </c:pt>
                <c:pt idx="120">
                  <c:v>172.3043556915857</c:v>
                </c:pt>
                <c:pt idx="121">
                  <c:v>176.95262491113462</c:v>
                </c:pt>
                <c:pt idx="122">
                  <c:v>187.08280878204724</c:v>
                </c:pt>
                <c:pt idx="123">
                  <c:v>190.96315856162778</c:v>
                </c:pt>
                <c:pt idx="124">
                  <c:v>196.16875083553273</c:v>
                </c:pt>
                <c:pt idx="125">
                  <c:v>202.06765429691734</c:v>
                </c:pt>
                <c:pt idx="126">
                  <c:v>203.3466228225644</c:v>
                </c:pt>
                <c:pt idx="127">
                  <c:v>207.21932651593221</c:v>
                </c:pt>
                <c:pt idx="128">
                  <c:v>206.05169563473194</c:v>
                </c:pt>
                <c:pt idx="129">
                  <c:v>214.56714274411419</c:v>
                </c:pt>
                <c:pt idx="130">
                  <c:v>208.62726680802209</c:v>
                </c:pt>
                <c:pt idx="131">
                  <c:v>218.05182484570992</c:v>
                </c:pt>
                <c:pt idx="132">
                  <c:v>221.55356724493817</c:v>
                </c:pt>
                <c:pt idx="133">
                  <c:v>215.82582825609336</c:v>
                </c:pt>
                <c:pt idx="134">
                  <c:v>223.91430018805985</c:v>
                </c:pt>
                <c:pt idx="135">
                  <c:v>213.60717100458263</c:v>
                </c:pt>
                <c:pt idx="136">
                  <c:v>216.76059286890799</c:v>
                </c:pt>
                <c:pt idx="137">
                  <c:v>202.32147614401285</c:v>
                </c:pt>
                <c:pt idx="138">
                  <c:v>210.33652825043211</c:v>
                </c:pt>
                <c:pt idx="139">
                  <c:v>203.98823478151215</c:v>
                </c:pt>
                <c:pt idx="140">
                  <c:v>194.07336680721164</c:v>
                </c:pt>
                <c:pt idx="141">
                  <c:v>204.34281530978777</c:v>
                </c:pt>
                <c:pt idx="142">
                  <c:v>213.55122391864501</c:v>
                </c:pt>
                <c:pt idx="143">
                  <c:v>205.88470013930527</c:v>
                </c:pt>
                <c:pt idx="144">
                  <c:v>215.95577378719503</c:v>
                </c:pt>
                <c:pt idx="145">
                  <c:v>219.33733518910418</c:v>
                </c:pt>
                <c:pt idx="146">
                  <c:v>211.87775034216048</c:v>
                </c:pt>
                <c:pt idx="147">
                  <c:v>216.28458442556354</c:v>
                </c:pt>
                <c:pt idx="148">
                  <c:v>205.5022070307559</c:v>
                </c:pt>
                <c:pt idx="149">
                  <c:v>210.90743505754818</c:v>
                </c:pt>
                <c:pt idx="150">
                  <c:v>215.88606218780143</c:v>
                </c:pt>
                <c:pt idx="151">
                  <c:v>211.34329639726198</c:v>
                </c:pt>
                <c:pt idx="152">
                  <c:v>202.07717428186518</c:v>
                </c:pt>
                <c:pt idx="153">
                  <c:v>195.20969161598197</c:v>
                </c:pt>
                <c:pt idx="154">
                  <c:v>210.74014257091284</c:v>
                </c:pt>
                <c:pt idx="155">
                  <c:v>219.97532735147848</c:v>
                </c:pt>
                <c:pt idx="156">
                  <c:v>219.84989779042479</c:v>
                </c:pt>
                <c:pt idx="157">
                  <c:v>227.77934272819152</c:v>
                </c:pt>
                <c:pt idx="158">
                  <c:v>233.17632877321591</c:v>
                </c:pt>
                <c:pt idx="159">
                  <c:v>225.57677753421453</c:v>
                </c:pt>
                <c:pt idx="160">
                  <c:v>228.77242310255181</c:v>
                </c:pt>
                <c:pt idx="161">
                  <c:v>227.88814068792612</c:v>
                </c:pt>
                <c:pt idx="162">
                  <c:v>244.21760171241351</c:v>
                </c:pt>
                <c:pt idx="163">
                  <c:v>247.15868501148472</c:v>
                </c:pt>
                <c:pt idx="164">
                  <c:v>255.90653213095794</c:v>
                </c:pt>
                <c:pt idx="165">
                  <c:v>256.75192650781963</c:v>
                </c:pt>
                <c:pt idx="166">
                  <c:v>269.6761183850345</c:v>
                </c:pt>
                <c:pt idx="167">
                  <c:v>261.41001495996738</c:v>
                </c:pt>
                <c:pt idx="168">
                  <c:v>265.90510012729925</c:v>
                </c:pt>
                <c:pt idx="169">
                  <c:v>266.61817100081947</c:v>
                </c:pt>
                <c:pt idx="170">
                  <c:v>261.10532199856971</c:v>
                </c:pt>
                <c:pt idx="171">
                  <c:v>262.40887872606396</c:v>
                </c:pt>
                <c:pt idx="172">
                  <c:v>277.09086547254981</c:v>
                </c:pt>
                <c:pt idx="173">
                  <c:v>282.82937560152891</c:v>
                </c:pt>
                <c:pt idx="174">
                  <c:v>284.4413165088236</c:v>
                </c:pt>
                <c:pt idx="175">
                  <c:v>290.27597448059686</c:v>
                </c:pt>
                <c:pt idx="176">
                  <c:v>296.75554540367648</c:v>
                </c:pt>
                <c:pt idx="177">
                  <c:v>298.15604366532375</c:v>
                </c:pt>
                <c:pt idx="178">
                  <c:v>302.6642396201616</c:v>
                </c:pt>
                <c:pt idx="179">
                  <c:v>307.42614944313664</c:v>
                </c:pt>
                <c:pt idx="180">
                  <c:v>309.87941980868226</c:v>
                </c:pt>
                <c:pt idx="181">
                  <c:v>323.50630305353462</c:v>
                </c:pt>
                <c:pt idx="182">
                  <c:v>318.10997900704302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78-4A23-BDC9-180B88DE7A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6887247"/>
        <c:axId val="1326894927"/>
      </c:areaChart>
      <c:dateAx>
        <c:axId val="1326887247"/>
        <c:scaling>
          <c:orientation val="minMax"/>
          <c:max val="46081"/>
          <c:min val="40544"/>
        </c:scaling>
        <c:delete val="0"/>
        <c:axPos val="b"/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94927"/>
        <c:crosses val="autoZero"/>
        <c:auto val="0"/>
        <c:lblOffset val="100"/>
        <c:baseTimeUnit val="months"/>
        <c:majorUnit val="24"/>
        <c:majorTimeUnit val="months"/>
      </c:dateAx>
      <c:valAx>
        <c:axId val="132689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872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6587926509188E-2"/>
          <c:y val="2.7979330708661418E-2"/>
          <c:w val="0.88270341207349079"/>
          <c:h val="0.72878182414698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Barrantagh Canadian Equity</c:v>
                </c:pt>
              </c:strCache>
            </c:strRef>
          </c:tx>
          <c:spPr>
            <a:solidFill>
              <a:srgbClr val="F17B23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  <c:pt idx="5">
                  <c:v>2020</c:v>
                </c:pt>
                <c:pt idx="6">
                  <c:v>2019</c:v>
                </c:pt>
                <c:pt idx="7">
                  <c:v>2018</c:v>
                </c:pt>
                <c:pt idx="8">
                  <c:v>2017</c:v>
                </c:pt>
                <c:pt idx="9">
                  <c:v>2016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17.600000000000001</c:v>
                </c:pt>
                <c:pt idx="1">
                  <c:v>18.84</c:v>
                </c:pt>
                <c:pt idx="2">
                  <c:v>6.84</c:v>
                </c:pt>
                <c:pt idx="3">
                  <c:v>-5.58</c:v>
                </c:pt>
                <c:pt idx="4">
                  <c:v>25.87</c:v>
                </c:pt>
                <c:pt idx="5">
                  <c:v>-5.0999999999999996</c:v>
                </c:pt>
                <c:pt idx="6">
                  <c:v>25.97</c:v>
                </c:pt>
                <c:pt idx="7">
                  <c:v>-15.55</c:v>
                </c:pt>
                <c:pt idx="8">
                  <c:v>6.45</c:v>
                </c:pt>
                <c:pt idx="9">
                  <c:v>17.02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BD-4885-8C9F-7235330FD7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745257743"/>
        <c:axId val="1745254383"/>
      </c:barChart>
      <c:catAx>
        <c:axId val="174525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4383"/>
        <c:crosses val="autoZero"/>
        <c:auto val="1"/>
        <c:lblAlgn val="ctr"/>
        <c:lblOffset val="100"/>
        <c:noMultiLvlLbl val="0"/>
      </c:catAx>
      <c:valAx>
        <c:axId val="1745254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7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A8AAFB-C66A-4089-A179-BA9C084D7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7E68B6-53ED-45FC-BD29-E7EFE2807E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F106BC-066F-4FA8-B03D-175D7CBB8D9D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2F30A-D5ED-40C8-8C0F-988A368D2C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164BF-59CD-4794-8C1E-78A29B23DF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9624C6-D03B-4B7F-A385-D5CFAF7A9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6063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6650D1-734E-460E-9440-8422E2023DA6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3B3A1E-4AF5-4982-82E0-CBEA7D7AE0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87118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77BF3-EC8B-42A4-AA43-4DDE62612AE7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0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06CC-5B6D-4362-82AF-8879CD9A08C0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51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CEBE-CE6C-4D63-9CC0-119EE529E15D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435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A9A31-FF42-4200-9B06-FB255CA4D062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3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F111-A1DD-4A93-A320-190B9CDD3E84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00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0C5-C06B-4F91-B5CF-759DCBEF03DC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70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C294-5D39-4C2D-9F7F-F5CCAE8F0A39}" type="datetime1">
              <a:rPr lang="en-CA" smtClean="0"/>
              <a:t>2026-04-14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342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865D-3E0B-4A65-9ED6-9FF7FDCE54D5}" type="datetime1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464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5FAD9-09D4-4A33-BC0A-9A61E3255A88}" type="datetime1">
              <a:rPr lang="en-CA" smtClean="0"/>
              <a:t>2026-04-14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117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978F0-B976-4657-8487-B7A8D6D39C67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318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C687-A3E5-4690-BA22-B9CA99708D02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67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59071-16AA-4BC6-AAEA-519406139615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25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chart" Target="../charts/chart2.xml"/><Relationship Id="rId7" Type="http://schemas.openxmlformats.org/officeDocument/2006/relationships/image" Target="../media/image2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package" Target="../embeddings/Microsoft_Excel_Worksheet3.xlsx"/><Relationship Id="rId5" Type="http://schemas.openxmlformats.org/officeDocument/2006/relationships/chart" Target="../charts/chart3.xml"/><Relationship Id="rId4" Type="http://schemas.openxmlformats.org/officeDocument/2006/relationships/image" Target="../media/image1.png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7C4F79-DC20-CE14-4E71-92F18DF5629B}"/>
              </a:ext>
            </a:extLst>
          </p:cNvPr>
          <p:cNvSpPr txBox="1"/>
          <p:nvPr/>
        </p:nvSpPr>
        <p:spPr>
          <a:xfrm>
            <a:off x="38470" y="411798"/>
            <a:ext cx="3404339" cy="1990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900" b="1" kern="1200" dirty="0">
                <a:effectLst/>
                <a:ea typeface="Times New Roman" panose="02020603050405020304" pitchFamily="18" charset="0"/>
              </a:rPr>
              <a:t>EQUITY MANAGEMENT</a:t>
            </a:r>
            <a:endParaRPr lang="en-CA" sz="900" dirty="0">
              <a:effectLst/>
              <a:ea typeface="Times New Roman" panose="02020603050405020304" pitchFamily="18" charset="0"/>
            </a:endParaRPr>
          </a:p>
          <a:p>
            <a:pPr marL="180975" lvl="0" indent="-180975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Value bias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indent="-180975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Quality focus (strong Balance Sheet / full cycle profitability)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indent="-180975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Disciplined bottom-up research process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indent="-180975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Management interviews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indent="-180975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Low turnover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indent="-180975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High conviction portfolios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indent="-180975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Minimum 7 </a:t>
            </a:r>
            <a:r>
              <a:rPr lang="en-US" sz="9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sectors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en-US" sz="900" b="1" cap="all" dirty="0">
                <a:effectLst/>
                <a:ea typeface="Corbel" panose="020B0503020204020204" pitchFamily="34" charset="0"/>
                <a:cs typeface="Times New Roman" panose="02020603050405020304" pitchFamily="18" charset="0"/>
              </a:rPr>
              <a:t>All Cap Canadian Equities</a:t>
            </a:r>
            <a:endParaRPr lang="en-CA" sz="900" dirty="0">
              <a:effectLst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180975" lvl="0" indent="-180975" fontAlgn="b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20 - 40 Canadian stocks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indent="-180975" fontAlgn="b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Diversified market cap exposure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sz="800" dirty="0"/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F004F65D-4862-57E3-6091-9C51695616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1144292"/>
              </p:ext>
            </p:extLst>
          </p:nvPr>
        </p:nvGraphicFramePr>
        <p:xfrm>
          <a:off x="161528" y="3018908"/>
          <a:ext cx="2691399" cy="226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8143C461-15E4-8542-3E68-F2743320B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0063799"/>
              </p:ext>
            </p:extLst>
          </p:nvPr>
        </p:nvGraphicFramePr>
        <p:xfrm>
          <a:off x="79757" y="4336349"/>
          <a:ext cx="3384000" cy="319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DA42A4F-E522-41E6-A2D5-CD5CC721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8892000"/>
            <a:ext cx="6857999" cy="252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Barrantagh Investment Management|100 Yonge St., Suite 1700, Toronto, ON, M5C 2W1|416.868.6295</a:t>
            </a:r>
            <a:endParaRPr lang="en-CA" dirty="0">
              <a:solidFill>
                <a:srgbClr val="00206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4CD19C-DBDD-4D7E-B7CE-89DB797E095D}"/>
              </a:ext>
            </a:extLst>
          </p:cNvPr>
          <p:cNvSpPr txBox="1"/>
          <p:nvPr/>
        </p:nvSpPr>
        <p:spPr>
          <a:xfrm>
            <a:off x="3357277" y="595781"/>
            <a:ext cx="2802809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Growth (CDN$) *</a:t>
            </a:r>
          </a:p>
          <a:p>
            <a:r>
              <a:rPr lang="en-CA" sz="900" dirty="0"/>
              <a:t>Time Period: Jan.1, 2011 to March 31, 2026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E920A3-3F06-4939-888F-1BE51B68F9F1}"/>
              </a:ext>
            </a:extLst>
          </p:cNvPr>
          <p:cNvSpPr txBox="1"/>
          <p:nvPr/>
        </p:nvSpPr>
        <p:spPr>
          <a:xfrm>
            <a:off x="3480909" y="4810927"/>
            <a:ext cx="28028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Performance Chart *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4331DD-D57C-96CC-11D3-73506CE80385}"/>
              </a:ext>
            </a:extLst>
          </p:cNvPr>
          <p:cNvCxnSpPr/>
          <p:nvPr/>
        </p:nvCxnSpPr>
        <p:spPr>
          <a:xfrm>
            <a:off x="161528" y="2415921"/>
            <a:ext cx="306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BDF1FE7-D802-8DB8-53F9-786E6ED55DDD}"/>
              </a:ext>
            </a:extLst>
          </p:cNvPr>
          <p:cNvSpPr txBox="1"/>
          <p:nvPr/>
        </p:nvSpPr>
        <p:spPr>
          <a:xfrm>
            <a:off x="79757" y="2405700"/>
            <a:ext cx="27360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Asset Allocation – Barrantagh CDN Equity</a:t>
            </a:r>
          </a:p>
          <a:p>
            <a:r>
              <a:rPr lang="en-CA" sz="900" dirty="0"/>
              <a:t>Portfolio Date: March 31, 2026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9A01DA-5697-5608-6A62-681BD18FC408}"/>
              </a:ext>
            </a:extLst>
          </p:cNvPr>
          <p:cNvCxnSpPr/>
          <p:nvPr/>
        </p:nvCxnSpPr>
        <p:spPr>
          <a:xfrm>
            <a:off x="161528" y="7168449"/>
            <a:ext cx="326164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E3BEF05-2A76-565D-6C3E-ACB5E9BB40D0}"/>
              </a:ext>
            </a:extLst>
          </p:cNvPr>
          <p:cNvSpPr txBox="1"/>
          <p:nvPr/>
        </p:nvSpPr>
        <p:spPr>
          <a:xfrm>
            <a:off x="101461" y="7168449"/>
            <a:ext cx="326164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Top 5 Holdings</a:t>
            </a:r>
          </a:p>
          <a:p>
            <a:r>
              <a:rPr lang="en-CA" sz="900" dirty="0"/>
              <a:t>Portfolio Date: March 31, 2026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0A290-0D5E-5BF5-BB18-B8FAEDD442BA}"/>
              </a:ext>
            </a:extLst>
          </p:cNvPr>
          <p:cNvSpPr txBox="1"/>
          <p:nvPr/>
        </p:nvSpPr>
        <p:spPr>
          <a:xfrm>
            <a:off x="3480909" y="8491890"/>
            <a:ext cx="3377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b="0" i="0" u="none" strike="noStrike" baseline="0" dirty="0">
                <a:solidFill>
                  <a:srgbClr val="000000"/>
                </a:solidFill>
              </a:rPr>
              <a:t>* Investment returns shown are provided for informational purposes only and are calculated before management fees (gross of fees). Returns are annualized for periods greater than 1 year and calculated on a total return basis which includes income and capital gains (losses).   Investment performance is calculated from a composite of identical client accounts.  Past performance is no guarantee of future performance and future performance will fluctuate with future market outcomes.</a:t>
            </a:r>
            <a:endParaRPr lang="en-CA" sz="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93943E-CEC8-A330-99E4-073A0C1FB6B4}"/>
              </a:ext>
            </a:extLst>
          </p:cNvPr>
          <p:cNvSpPr txBox="1"/>
          <p:nvPr/>
        </p:nvSpPr>
        <p:spPr>
          <a:xfrm>
            <a:off x="0" y="61516"/>
            <a:ext cx="4572000" cy="369332"/>
          </a:xfrm>
          <a:prstGeom prst="rect">
            <a:avLst/>
          </a:prstGeom>
          <a:solidFill>
            <a:srgbClr val="165B8B"/>
          </a:solidFill>
        </p:spPr>
        <p:txBody>
          <a:bodyPr wrap="square" rtlCol="0" anchor="ctr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Barrantagh Canadian Equity Portfolio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676B17-94C8-9182-8FCD-AAA570E042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393" t="9494" r="1878" b="7468"/>
          <a:stretch/>
        </p:blipFill>
        <p:spPr>
          <a:xfrm>
            <a:off x="4801086" y="8490"/>
            <a:ext cx="1872000" cy="554167"/>
          </a:xfrm>
          <a:prstGeom prst="rect">
            <a:avLst/>
          </a:prstGeom>
        </p:spPr>
      </p:pic>
      <p:graphicFrame>
        <p:nvGraphicFramePr>
          <p:cNvPr id="32" name="Content Placeholder 6">
            <a:extLst>
              <a:ext uri="{FF2B5EF4-FFF2-40B4-BE49-F238E27FC236}">
                <a16:creationId xmlns:a16="http://schemas.microsoft.com/office/drawing/2014/main" id="{5C900CE3-3DAA-0DF8-58E3-8B356970DD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4217806"/>
              </p:ext>
            </p:extLst>
          </p:nvPr>
        </p:nvGraphicFramePr>
        <p:xfrm>
          <a:off x="137434" y="2753381"/>
          <a:ext cx="3024000" cy="1878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21529D7F-67E8-9A15-9BF1-5F847B361FDF}"/>
              </a:ext>
            </a:extLst>
          </p:cNvPr>
          <p:cNvSpPr txBox="1"/>
          <p:nvPr/>
        </p:nvSpPr>
        <p:spPr>
          <a:xfrm>
            <a:off x="95634" y="4361885"/>
            <a:ext cx="326164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Current Portfolio – Equity Sectors</a:t>
            </a:r>
          </a:p>
          <a:p>
            <a:r>
              <a:rPr lang="en-CA" sz="900" dirty="0"/>
              <a:t>Portfolio Date: March 31, 2026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93FB6E9-3D76-DDF4-E8F9-D12FC364AF85}"/>
              </a:ext>
            </a:extLst>
          </p:cNvPr>
          <p:cNvCxnSpPr/>
          <p:nvPr/>
        </p:nvCxnSpPr>
        <p:spPr>
          <a:xfrm>
            <a:off x="162000" y="4336349"/>
            <a:ext cx="306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BF57F4C-234B-9340-AC73-5580F0D543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359496"/>
              </p:ext>
            </p:extLst>
          </p:nvPr>
        </p:nvGraphicFramePr>
        <p:xfrm>
          <a:off x="161925" y="7485063"/>
          <a:ext cx="2257425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2257371" imgH="1276492" progId="Excel.Sheet.12">
                  <p:embed/>
                </p:oleObj>
              </mc:Choice>
              <mc:Fallback>
                <p:oleObj name="Worksheet" r:id="rId6" imgW="2257371" imgH="12764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1925" y="7485063"/>
                        <a:ext cx="2257425" cy="127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3FBE978-B6AB-0C32-A694-827BC762A3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6816583"/>
              </p:ext>
            </p:extLst>
          </p:nvPr>
        </p:nvGraphicFramePr>
        <p:xfrm>
          <a:off x="3303298" y="1285360"/>
          <a:ext cx="3516232" cy="2711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AF9E335-8785-0C7E-2667-4C365990F8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5984063"/>
              </p:ext>
            </p:extLst>
          </p:nvPr>
        </p:nvGraphicFramePr>
        <p:xfrm>
          <a:off x="3644537" y="5085252"/>
          <a:ext cx="3098275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CF2A6BC-473D-4429-1EFB-A9A18168749F}"/>
              </a:ext>
            </a:extLst>
          </p:cNvPr>
          <p:cNvSpPr txBox="1"/>
          <p:nvPr/>
        </p:nvSpPr>
        <p:spPr>
          <a:xfrm>
            <a:off x="3357277" y="3899683"/>
            <a:ext cx="30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Trailing Returns *</a:t>
            </a:r>
          </a:p>
          <a:p>
            <a:r>
              <a:rPr lang="en-CA" sz="800" dirty="0"/>
              <a:t>As of March 31, 2026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A860B2C-6B6B-650F-BF3F-5EE397BD8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104093"/>
              </p:ext>
            </p:extLst>
          </p:nvPr>
        </p:nvGraphicFramePr>
        <p:xfrm>
          <a:off x="3327400" y="4217363"/>
          <a:ext cx="3575348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215">
                  <a:extLst>
                    <a:ext uri="{9D8B030D-6E8A-4147-A177-3AD203B41FA5}">
                      <a16:colId xmlns:a16="http://schemas.microsoft.com/office/drawing/2014/main" val="1973240486"/>
                    </a:ext>
                  </a:extLst>
                </a:gridCol>
                <a:gridCol w="423329">
                  <a:extLst>
                    <a:ext uri="{9D8B030D-6E8A-4147-A177-3AD203B41FA5}">
                      <a16:colId xmlns:a16="http://schemas.microsoft.com/office/drawing/2014/main" val="2252763660"/>
                    </a:ext>
                  </a:extLst>
                </a:gridCol>
                <a:gridCol w="452533">
                  <a:extLst>
                    <a:ext uri="{9D8B030D-6E8A-4147-A177-3AD203B41FA5}">
                      <a16:colId xmlns:a16="http://schemas.microsoft.com/office/drawing/2014/main" val="150373185"/>
                    </a:ext>
                  </a:extLst>
                </a:gridCol>
                <a:gridCol w="521346">
                  <a:extLst>
                    <a:ext uri="{9D8B030D-6E8A-4147-A177-3AD203B41FA5}">
                      <a16:colId xmlns:a16="http://schemas.microsoft.com/office/drawing/2014/main" val="3202296765"/>
                    </a:ext>
                  </a:extLst>
                </a:gridCol>
                <a:gridCol w="437930">
                  <a:extLst>
                    <a:ext uri="{9D8B030D-6E8A-4147-A177-3AD203B41FA5}">
                      <a16:colId xmlns:a16="http://schemas.microsoft.com/office/drawing/2014/main" val="2628520164"/>
                    </a:ext>
                  </a:extLst>
                </a:gridCol>
                <a:gridCol w="437930">
                  <a:extLst>
                    <a:ext uri="{9D8B030D-6E8A-4147-A177-3AD203B41FA5}">
                      <a16:colId xmlns:a16="http://schemas.microsoft.com/office/drawing/2014/main" val="3266326607"/>
                    </a:ext>
                  </a:extLst>
                </a:gridCol>
                <a:gridCol w="490065">
                  <a:extLst>
                    <a:ext uri="{9D8B030D-6E8A-4147-A177-3AD203B41FA5}">
                      <a16:colId xmlns:a16="http://schemas.microsoft.com/office/drawing/2014/main" val="3094038368"/>
                    </a:ext>
                  </a:extLst>
                </a:gridCol>
              </a:tblGrid>
              <a:tr h="191045">
                <a:tc>
                  <a:txBody>
                    <a:bodyPr/>
                    <a:lstStyle/>
                    <a:p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YTD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 Yr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7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241425"/>
                  </a:ext>
                </a:extLst>
              </a:tr>
              <a:tr h="272960">
                <a:tc>
                  <a:txBody>
                    <a:bodyPr/>
                    <a:lstStyle/>
                    <a:p>
                      <a:r>
                        <a:rPr lang="en-US" sz="800" dirty="0" err="1">
                          <a:solidFill>
                            <a:schemeClr val="tx1"/>
                          </a:solidFill>
                        </a:rPr>
                        <a:t>Barrantagh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CDN Equity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3.5%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21.8%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14.5%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11.2%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10.1%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8.5%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507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50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3845</TotalTime>
  <Words>233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Times New Roman</vt:lpstr>
      <vt:lpstr>Office Theme</vt:lpstr>
      <vt:lpstr>Microsoft Excel 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Wiggan</dc:creator>
  <cp:lastModifiedBy>Alan J. Daxner</cp:lastModifiedBy>
  <cp:revision>61</cp:revision>
  <cp:lastPrinted>2022-07-21T15:52:13Z</cp:lastPrinted>
  <dcterms:created xsi:type="dcterms:W3CDTF">2022-02-15T18:00:17Z</dcterms:created>
  <dcterms:modified xsi:type="dcterms:W3CDTF">2026-04-14T16:24:30Z</dcterms:modified>
</cp:coreProperties>
</file>