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5B8B"/>
    <a:srgbClr val="F17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2244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28809523809523E-2"/>
          <c:y val="7.0555555555555552E-2"/>
          <c:w val="0.3796621693121694"/>
          <c:h val="0.6644087962962964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53-402F-A2BC-0822D3BC5C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53-402F-A2BC-0822D3BC5C0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53-402F-A2BC-0822D3BC5C04}"/>
              </c:ext>
            </c:extLst>
          </c:dPt>
          <c:cat>
            <c:multiLvlStrRef>
              <c:f>Sheet1!$A$2:$B$4</c:f>
              <c:multiLvlStrCache>
                <c:ptCount val="3"/>
                <c:lvl>
                  <c:pt idx="0">
                    <c:v>66.7%</c:v>
                  </c:pt>
                  <c:pt idx="1">
                    <c:v>6.8%</c:v>
                  </c:pt>
                  <c:pt idx="2">
                    <c:v>26.5%</c:v>
                  </c:pt>
                </c:lvl>
                <c:lvl>
                  <c:pt idx="0">
                    <c:v>North America</c:v>
                  </c:pt>
                  <c:pt idx="1">
                    <c:v>Far East</c:v>
                  </c:pt>
                  <c:pt idx="2">
                    <c:v>Europe (Dev)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0.66700000000000004</c:v>
                </c:pt>
                <c:pt idx="1">
                  <c:v>6.8000000000000005E-2</c:v>
                </c:pt>
                <c:pt idx="2">
                  <c:v>0.26500000000000001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2A-46A9-859D-F117AA2764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41276137566137566"/>
          <c:y val="0.12338611111111114"/>
          <c:w val="0.42932857142857145"/>
          <c:h val="0.573220370370370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77038299821144E-2"/>
          <c:y val="0.15081580020109484"/>
          <c:w val="0.48065295609608277"/>
          <c:h val="0.4923748928934136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Current Portfolio - Equity Sectors (GICS)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03-4E54-B3D1-326F6FD778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03-4E54-B3D1-326F6FD778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D03-4E54-B3D1-326F6FD778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D03-4E54-B3D1-326F6FD7789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D03-4E54-B3D1-326F6FD7789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D03-4E54-B3D1-326F6FD7789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D03-4E54-B3D1-326F6FD7789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D03-4E54-B3D1-326F6FD7789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D03-4E54-B3D1-326F6FD7789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4D03-4E54-B3D1-326F6FD77891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4D03-4E54-B3D1-326F6FD77891}"/>
              </c:ext>
            </c:extLst>
          </c:dPt>
          <c:cat>
            <c:multiLvlStrRef>
              <c:f>Sheet1!$A$2:$B$12</c:f>
              <c:multiLvlStrCache>
                <c:ptCount val="11"/>
                <c:lvl>
                  <c:pt idx="0">
                    <c:v>1.8%</c:v>
                  </c:pt>
                  <c:pt idx="1">
                    <c:v>13.7%</c:v>
                  </c:pt>
                  <c:pt idx="2">
                    <c:v>2.0%</c:v>
                  </c:pt>
                  <c:pt idx="3">
                    <c:v>4.0%</c:v>
                  </c:pt>
                  <c:pt idx="4">
                    <c:v>13.1%</c:v>
                  </c:pt>
                  <c:pt idx="5">
                    <c:v>12.6%</c:v>
                  </c:pt>
                  <c:pt idx="6">
                    <c:v>24.3%</c:v>
                  </c:pt>
                  <c:pt idx="7">
                    <c:v>15.5%</c:v>
                  </c:pt>
                  <c:pt idx="8">
                    <c:v>4.6%</c:v>
                  </c:pt>
                  <c:pt idx="9">
                    <c:v>3.2%</c:v>
                  </c:pt>
                  <c:pt idx="10">
                    <c:v>5.2%</c:v>
                  </c:pt>
                </c:lvl>
                <c:lvl>
                  <c:pt idx="0">
                    <c:v>Communication Services</c:v>
                  </c:pt>
                  <c:pt idx="1">
                    <c:v>Consumer Discretionay</c:v>
                  </c:pt>
                  <c:pt idx="2">
                    <c:v>Consumer Staples</c:v>
                  </c:pt>
                  <c:pt idx="3">
                    <c:v>Energy</c:v>
                  </c:pt>
                  <c:pt idx="4">
                    <c:v>Financials</c:v>
                  </c:pt>
                  <c:pt idx="5">
                    <c:v>Healthcare</c:v>
                  </c:pt>
                  <c:pt idx="6">
                    <c:v>Industrials</c:v>
                  </c:pt>
                  <c:pt idx="7">
                    <c:v>Information Technology</c:v>
                  </c:pt>
                  <c:pt idx="8">
                    <c:v>Materials</c:v>
                  </c:pt>
                  <c:pt idx="9">
                    <c:v>Real Estate</c:v>
                  </c:pt>
                  <c:pt idx="10">
                    <c:v>Utilities</c:v>
                  </c:pt>
                </c:lvl>
              </c:multiLvlStrCache>
            </c:multiLvl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1.7999999999999999E-2</c:v>
                </c:pt>
                <c:pt idx="1">
                  <c:v>0.13700000000000001</c:v>
                </c:pt>
                <c:pt idx="2">
                  <c:v>0.02</c:v>
                </c:pt>
                <c:pt idx="3">
                  <c:v>0.04</c:v>
                </c:pt>
                <c:pt idx="4">
                  <c:v>0.13100000000000001</c:v>
                </c:pt>
                <c:pt idx="5">
                  <c:v>0.126</c:v>
                </c:pt>
                <c:pt idx="6">
                  <c:v>0.24299999999999999</c:v>
                </c:pt>
                <c:pt idx="7">
                  <c:v>0.155</c:v>
                </c:pt>
                <c:pt idx="8">
                  <c:v>4.5999999999999999E-2</c:v>
                </c:pt>
                <c:pt idx="9">
                  <c:v>3.2000000000000001E-2</c:v>
                </c:pt>
                <c:pt idx="10">
                  <c:v>5.1999999999999998E-2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4D03-4E54-B3D1-326F6FD778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9749919871794873"/>
          <c:y val="0.1390997322623829"/>
          <c:w val="0.45739495332932945"/>
          <c:h val="0.681840361445783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9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Global Equity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/>
          </c:spPr>
          <c:cat>
            <c:numRef>
              <c:f>Sheet1!$A$2:$A$362</c:f>
              <c:numCache>
                <c:formatCode>d\-mmm\-yy</c:formatCode>
                <c:ptCount val="361"/>
                <c:pt idx="1">
                  <c:v>40939</c:v>
                </c:pt>
                <c:pt idx="2">
                  <c:v>40968</c:v>
                </c:pt>
                <c:pt idx="3">
                  <c:v>40999</c:v>
                </c:pt>
                <c:pt idx="4">
                  <c:v>41029</c:v>
                </c:pt>
                <c:pt idx="5">
                  <c:v>41060</c:v>
                </c:pt>
                <c:pt idx="6">
                  <c:v>41090</c:v>
                </c:pt>
                <c:pt idx="7">
                  <c:v>41121</c:v>
                </c:pt>
                <c:pt idx="8">
                  <c:v>41152</c:v>
                </c:pt>
                <c:pt idx="9">
                  <c:v>41182</c:v>
                </c:pt>
                <c:pt idx="10">
                  <c:v>41213</c:v>
                </c:pt>
                <c:pt idx="11">
                  <c:v>41243</c:v>
                </c:pt>
                <c:pt idx="12">
                  <c:v>41274</c:v>
                </c:pt>
                <c:pt idx="13">
                  <c:v>41305</c:v>
                </c:pt>
                <c:pt idx="14">
                  <c:v>41333</c:v>
                </c:pt>
                <c:pt idx="15">
                  <c:v>41364</c:v>
                </c:pt>
                <c:pt idx="16">
                  <c:v>41394</c:v>
                </c:pt>
                <c:pt idx="17">
                  <c:v>41425</c:v>
                </c:pt>
                <c:pt idx="18">
                  <c:v>41455</c:v>
                </c:pt>
                <c:pt idx="19">
                  <c:v>41486</c:v>
                </c:pt>
                <c:pt idx="20">
                  <c:v>41517</c:v>
                </c:pt>
                <c:pt idx="21">
                  <c:v>41547</c:v>
                </c:pt>
                <c:pt idx="22">
                  <c:v>41578</c:v>
                </c:pt>
                <c:pt idx="23">
                  <c:v>41608</c:v>
                </c:pt>
                <c:pt idx="24">
                  <c:v>41639</c:v>
                </c:pt>
                <c:pt idx="25">
                  <c:v>41670</c:v>
                </c:pt>
                <c:pt idx="26">
                  <c:v>41698</c:v>
                </c:pt>
                <c:pt idx="27">
                  <c:v>41729</c:v>
                </c:pt>
                <c:pt idx="28">
                  <c:v>41759</c:v>
                </c:pt>
                <c:pt idx="29">
                  <c:v>41790</c:v>
                </c:pt>
                <c:pt idx="30">
                  <c:v>41820</c:v>
                </c:pt>
                <c:pt idx="31">
                  <c:v>41851</c:v>
                </c:pt>
                <c:pt idx="32">
                  <c:v>41882</c:v>
                </c:pt>
                <c:pt idx="33">
                  <c:v>41912</c:v>
                </c:pt>
                <c:pt idx="34">
                  <c:v>41943</c:v>
                </c:pt>
                <c:pt idx="35">
                  <c:v>41973</c:v>
                </c:pt>
                <c:pt idx="36">
                  <c:v>42004</c:v>
                </c:pt>
                <c:pt idx="37">
                  <c:v>42035</c:v>
                </c:pt>
                <c:pt idx="38">
                  <c:v>42063</c:v>
                </c:pt>
                <c:pt idx="39">
                  <c:v>42094</c:v>
                </c:pt>
                <c:pt idx="40">
                  <c:v>42124</c:v>
                </c:pt>
                <c:pt idx="41">
                  <c:v>42155</c:v>
                </c:pt>
                <c:pt idx="42">
                  <c:v>42185</c:v>
                </c:pt>
                <c:pt idx="43">
                  <c:v>42216</c:v>
                </c:pt>
                <c:pt idx="44">
                  <c:v>42247</c:v>
                </c:pt>
                <c:pt idx="45">
                  <c:v>42277</c:v>
                </c:pt>
                <c:pt idx="46">
                  <c:v>42308</c:v>
                </c:pt>
                <c:pt idx="47">
                  <c:v>42338</c:v>
                </c:pt>
                <c:pt idx="48">
                  <c:v>42369</c:v>
                </c:pt>
                <c:pt idx="49">
                  <c:v>42400</c:v>
                </c:pt>
                <c:pt idx="50">
                  <c:v>42429</c:v>
                </c:pt>
                <c:pt idx="51">
                  <c:v>42460</c:v>
                </c:pt>
                <c:pt idx="52">
                  <c:v>42490</c:v>
                </c:pt>
                <c:pt idx="53">
                  <c:v>42521</c:v>
                </c:pt>
                <c:pt idx="54">
                  <c:v>42551</c:v>
                </c:pt>
                <c:pt idx="55">
                  <c:v>42582</c:v>
                </c:pt>
                <c:pt idx="56">
                  <c:v>42613</c:v>
                </c:pt>
                <c:pt idx="57">
                  <c:v>42643</c:v>
                </c:pt>
                <c:pt idx="58">
                  <c:v>42674</c:v>
                </c:pt>
                <c:pt idx="59">
                  <c:v>42704</c:v>
                </c:pt>
                <c:pt idx="60">
                  <c:v>42735</c:v>
                </c:pt>
                <c:pt idx="61">
                  <c:v>42766</c:v>
                </c:pt>
                <c:pt idx="62">
                  <c:v>42794</c:v>
                </c:pt>
                <c:pt idx="63">
                  <c:v>42825</c:v>
                </c:pt>
                <c:pt idx="64">
                  <c:v>42855</c:v>
                </c:pt>
                <c:pt idx="65">
                  <c:v>42886</c:v>
                </c:pt>
                <c:pt idx="66">
                  <c:v>42916</c:v>
                </c:pt>
                <c:pt idx="67">
                  <c:v>42947</c:v>
                </c:pt>
                <c:pt idx="68">
                  <c:v>42978</c:v>
                </c:pt>
                <c:pt idx="69">
                  <c:v>43008</c:v>
                </c:pt>
                <c:pt idx="70">
                  <c:v>43039</c:v>
                </c:pt>
                <c:pt idx="71">
                  <c:v>43069</c:v>
                </c:pt>
                <c:pt idx="72">
                  <c:v>43100</c:v>
                </c:pt>
                <c:pt idx="73">
                  <c:v>43131</c:v>
                </c:pt>
                <c:pt idx="74">
                  <c:v>43159</c:v>
                </c:pt>
                <c:pt idx="75">
                  <c:v>43190</c:v>
                </c:pt>
                <c:pt idx="76">
                  <c:v>43220</c:v>
                </c:pt>
                <c:pt idx="77">
                  <c:v>43251</c:v>
                </c:pt>
                <c:pt idx="78">
                  <c:v>43281</c:v>
                </c:pt>
                <c:pt idx="79">
                  <c:v>43312</c:v>
                </c:pt>
                <c:pt idx="80">
                  <c:v>43343</c:v>
                </c:pt>
                <c:pt idx="81">
                  <c:v>43373</c:v>
                </c:pt>
                <c:pt idx="82">
                  <c:v>43404</c:v>
                </c:pt>
                <c:pt idx="83">
                  <c:v>43434</c:v>
                </c:pt>
                <c:pt idx="84">
                  <c:v>43465</c:v>
                </c:pt>
                <c:pt idx="85">
                  <c:v>43496</c:v>
                </c:pt>
                <c:pt idx="86">
                  <c:v>43524</c:v>
                </c:pt>
                <c:pt idx="87">
                  <c:v>43555</c:v>
                </c:pt>
                <c:pt idx="88">
                  <c:v>43585</c:v>
                </c:pt>
                <c:pt idx="89">
                  <c:v>43616</c:v>
                </c:pt>
                <c:pt idx="90">
                  <c:v>43646</c:v>
                </c:pt>
                <c:pt idx="91">
                  <c:v>43677</c:v>
                </c:pt>
                <c:pt idx="92">
                  <c:v>43708</c:v>
                </c:pt>
                <c:pt idx="93">
                  <c:v>43738</c:v>
                </c:pt>
                <c:pt idx="94">
                  <c:v>43769</c:v>
                </c:pt>
                <c:pt idx="95">
                  <c:v>43799</c:v>
                </c:pt>
                <c:pt idx="96">
                  <c:v>43830</c:v>
                </c:pt>
                <c:pt idx="97">
                  <c:v>43861</c:v>
                </c:pt>
                <c:pt idx="98">
                  <c:v>43890</c:v>
                </c:pt>
                <c:pt idx="99">
                  <c:v>43921</c:v>
                </c:pt>
                <c:pt idx="100">
                  <c:v>43951</c:v>
                </c:pt>
                <c:pt idx="101">
                  <c:v>43982</c:v>
                </c:pt>
                <c:pt idx="102">
                  <c:v>44012</c:v>
                </c:pt>
                <c:pt idx="103">
                  <c:v>44043</c:v>
                </c:pt>
                <c:pt idx="104">
                  <c:v>44074</c:v>
                </c:pt>
                <c:pt idx="105">
                  <c:v>44104</c:v>
                </c:pt>
                <c:pt idx="106">
                  <c:v>44135</c:v>
                </c:pt>
                <c:pt idx="107">
                  <c:v>44165</c:v>
                </c:pt>
                <c:pt idx="108">
                  <c:v>44196</c:v>
                </c:pt>
                <c:pt idx="109">
                  <c:v>44227</c:v>
                </c:pt>
                <c:pt idx="110">
                  <c:v>44255</c:v>
                </c:pt>
                <c:pt idx="111">
                  <c:v>44286</c:v>
                </c:pt>
                <c:pt idx="112">
                  <c:v>44316</c:v>
                </c:pt>
                <c:pt idx="113">
                  <c:v>44347</c:v>
                </c:pt>
                <c:pt idx="114">
                  <c:v>44377</c:v>
                </c:pt>
                <c:pt idx="115">
                  <c:v>44408</c:v>
                </c:pt>
                <c:pt idx="116">
                  <c:v>44439</c:v>
                </c:pt>
                <c:pt idx="117">
                  <c:v>44469</c:v>
                </c:pt>
                <c:pt idx="118">
                  <c:v>44500</c:v>
                </c:pt>
                <c:pt idx="119">
                  <c:v>44530</c:v>
                </c:pt>
                <c:pt idx="120">
                  <c:v>44561</c:v>
                </c:pt>
                <c:pt idx="121">
                  <c:v>44592</c:v>
                </c:pt>
                <c:pt idx="122">
                  <c:v>44620</c:v>
                </c:pt>
                <c:pt idx="123">
                  <c:v>44651</c:v>
                </c:pt>
                <c:pt idx="124">
                  <c:v>44681</c:v>
                </c:pt>
                <c:pt idx="125">
                  <c:v>44712</c:v>
                </c:pt>
                <c:pt idx="126">
                  <c:v>44742</c:v>
                </c:pt>
                <c:pt idx="127">
                  <c:v>44773</c:v>
                </c:pt>
                <c:pt idx="128">
                  <c:v>44804</c:v>
                </c:pt>
                <c:pt idx="129">
                  <c:v>44834</c:v>
                </c:pt>
                <c:pt idx="130">
                  <c:v>44865</c:v>
                </c:pt>
                <c:pt idx="131">
                  <c:v>44895</c:v>
                </c:pt>
                <c:pt idx="132">
                  <c:v>44926</c:v>
                </c:pt>
                <c:pt idx="133">
                  <c:v>44957</c:v>
                </c:pt>
                <c:pt idx="134">
                  <c:v>44985</c:v>
                </c:pt>
                <c:pt idx="135">
                  <c:v>45016</c:v>
                </c:pt>
                <c:pt idx="136">
                  <c:v>45046</c:v>
                </c:pt>
                <c:pt idx="137">
                  <c:v>45077</c:v>
                </c:pt>
                <c:pt idx="138">
                  <c:v>45107</c:v>
                </c:pt>
                <c:pt idx="139">
                  <c:v>45138</c:v>
                </c:pt>
                <c:pt idx="140">
                  <c:v>45169</c:v>
                </c:pt>
                <c:pt idx="141">
                  <c:v>45199</c:v>
                </c:pt>
                <c:pt idx="142">
                  <c:v>45230</c:v>
                </c:pt>
                <c:pt idx="143">
                  <c:v>45260</c:v>
                </c:pt>
                <c:pt idx="144">
                  <c:v>45291</c:v>
                </c:pt>
                <c:pt idx="145">
                  <c:v>45322</c:v>
                </c:pt>
                <c:pt idx="146">
                  <c:v>45351</c:v>
                </c:pt>
                <c:pt idx="147">
                  <c:v>45382</c:v>
                </c:pt>
                <c:pt idx="148">
                  <c:v>45412</c:v>
                </c:pt>
                <c:pt idx="149">
                  <c:v>45443</c:v>
                </c:pt>
                <c:pt idx="150">
                  <c:v>45473</c:v>
                </c:pt>
                <c:pt idx="151">
                  <c:v>45504</c:v>
                </c:pt>
                <c:pt idx="152">
                  <c:v>45535</c:v>
                </c:pt>
                <c:pt idx="153">
                  <c:v>45565</c:v>
                </c:pt>
                <c:pt idx="154">
                  <c:v>45596</c:v>
                </c:pt>
                <c:pt idx="155">
                  <c:v>45626</c:v>
                </c:pt>
                <c:pt idx="156">
                  <c:v>45657</c:v>
                </c:pt>
                <c:pt idx="157">
                  <c:v>45688</c:v>
                </c:pt>
                <c:pt idx="158">
                  <c:v>45716</c:v>
                </c:pt>
                <c:pt idx="159">
                  <c:v>45747</c:v>
                </c:pt>
                <c:pt idx="160">
                  <c:v>45777</c:v>
                </c:pt>
                <c:pt idx="161">
                  <c:v>45808</c:v>
                </c:pt>
                <c:pt idx="162">
                  <c:v>45838</c:v>
                </c:pt>
                <c:pt idx="163">
                  <c:v>45869</c:v>
                </c:pt>
                <c:pt idx="164">
                  <c:v>45900</c:v>
                </c:pt>
                <c:pt idx="165">
                  <c:v>45930</c:v>
                </c:pt>
                <c:pt idx="166">
                  <c:v>45961</c:v>
                </c:pt>
                <c:pt idx="167">
                  <c:v>45991</c:v>
                </c:pt>
                <c:pt idx="168">
                  <c:v>46022</c:v>
                </c:pt>
                <c:pt idx="169">
                  <c:v>46053</c:v>
                </c:pt>
                <c:pt idx="170">
                  <c:v>46081</c:v>
                </c:pt>
                <c:pt idx="171">
                  <c:v>46112</c:v>
                </c:pt>
              </c:numCache>
            </c:numRef>
          </c:cat>
          <c:val>
            <c:numRef>
              <c:f>Sheet1!$B$2:$B$362</c:f>
              <c:numCache>
                <c:formatCode>0.00000</c:formatCode>
                <c:ptCount val="361"/>
                <c:pt idx="0" formatCode="General">
                  <c:v>100</c:v>
                </c:pt>
                <c:pt idx="1">
                  <c:v>105.60024325414244</c:v>
                </c:pt>
                <c:pt idx="2">
                  <c:v>107.49093430239175</c:v>
                </c:pt>
                <c:pt idx="3">
                  <c:v>111.01304407776242</c:v>
                </c:pt>
                <c:pt idx="4">
                  <c:v>106.46142292427965</c:v>
                </c:pt>
                <c:pt idx="5">
                  <c:v>104.7336056048629</c:v>
                </c:pt>
                <c:pt idx="6">
                  <c:v>107.64224831172902</c:v>
                </c:pt>
                <c:pt idx="7">
                  <c:v>108.29289133048108</c:v>
                </c:pt>
                <c:pt idx="8">
                  <c:v>108.57818817570397</c:v>
                </c:pt>
                <c:pt idx="9">
                  <c:v>111.39293995858728</c:v>
                </c:pt>
                <c:pt idx="10">
                  <c:v>113.16187772971254</c:v>
                </c:pt>
                <c:pt idx="11">
                  <c:v>114.47814376192902</c:v>
                </c:pt>
                <c:pt idx="12">
                  <c:v>115.99389393811796</c:v>
                </c:pt>
                <c:pt idx="13">
                  <c:v>121.7629270122634</c:v>
                </c:pt>
                <c:pt idx="14">
                  <c:v>125.5176333161487</c:v>
                </c:pt>
                <c:pt idx="15">
                  <c:v>128.61396302195911</c:v>
                </c:pt>
                <c:pt idx="16">
                  <c:v>127.53724670333979</c:v>
                </c:pt>
                <c:pt idx="17">
                  <c:v>133.45976934229509</c:v>
                </c:pt>
                <c:pt idx="18">
                  <c:v>132.86756188289507</c:v>
                </c:pt>
                <c:pt idx="19">
                  <c:v>138.99597972578937</c:v>
                </c:pt>
                <c:pt idx="20">
                  <c:v>140.08384759451729</c:v>
                </c:pt>
                <c:pt idx="21">
                  <c:v>143.22101947962148</c:v>
                </c:pt>
                <c:pt idx="22">
                  <c:v>149.00819891630118</c:v>
                </c:pt>
                <c:pt idx="23">
                  <c:v>157.27723637786733</c:v>
                </c:pt>
                <c:pt idx="24">
                  <c:v>161.94059208858044</c:v>
                </c:pt>
                <c:pt idx="25">
                  <c:v>159.46428257832849</c:v>
                </c:pt>
                <c:pt idx="26">
                  <c:v>165.59338382705826</c:v>
                </c:pt>
                <c:pt idx="27">
                  <c:v>168.42481213516882</c:v>
                </c:pt>
                <c:pt idx="28">
                  <c:v>165.95695042848439</c:v>
                </c:pt>
                <c:pt idx="29">
                  <c:v>166.35529025664076</c:v>
                </c:pt>
                <c:pt idx="30">
                  <c:v>166.44839423343689</c:v>
                </c:pt>
                <c:pt idx="31">
                  <c:v>164.50037031771691</c:v>
                </c:pt>
                <c:pt idx="32">
                  <c:v>169.75897085983277</c:v>
                </c:pt>
                <c:pt idx="33">
                  <c:v>173.19664659822854</c:v>
                </c:pt>
                <c:pt idx="34">
                  <c:v>175.22386834307136</c:v>
                </c:pt>
                <c:pt idx="35">
                  <c:v>183.84091417935184</c:v>
                </c:pt>
                <c:pt idx="36">
                  <c:v>184.58003278269143</c:v>
                </c:pt>
                <c:pt idx="37">
                  <c:v>186.65383546068205</c:v>
                </c:pt>
                <c:pt idx="38">
                  <c:v>199.56286210127644</c:v>
                </c:pt>
                <c:pt idx="39">
                  <c:v>195.09655171817639</c:v>
                </c:pt>
                <c:pt idx="40">
                  <c:v>188.98257254921046</c:v>
                </c:pt>
                <c:pt idx="41">
                  <c:v>195.07757413681389</c:v>
                </c:pt>
                <c:pt idx="42">
                  <c:v>193.07311253555901</c:v>
                </c:pt>
                <c:pt idx="43">
                  <c:v>206.40819146188022</c:v>
                </c:pt>
                <c:pt idx="44">
                  <c:v>194.92722066531692</c:v>
                </c:pt>
                <c:pt idx="45">
                  <c:v>192.33540033794773</c:v>
                </c:pt>
                <c:pt idx="46">
                  <c:v>202.37144977167182</c:v>
                </c:pt>
                <c:pt idx="47">
                  <c:v>205.59647307822857</c:v>
                </c:pt>
                <c:pt idx="48">
                  <c:v>210.35719011083188</c:v>
                </c:pt>
                <c:pt idx="49">
                  <c:v>205.39362065129592</c:v>
                </c:pt>
                <c:pt idx="50">
                  <c:v>197.15136791355016</c:v>
                </c:pt>
                <c:pt idx="51">
                  <c:v>203.67829400020258</c:v>
                </c:pt>
                <c:pt idx="52">
                  <c:v>199.85063697841977</c:v>
                </c:pt>
                <c:pt idx="53">
                  <c:v>209.93958501100124</c:v>
                </c:pt>
                <c:pt idx="54">
                  <c:v>204.84546857492373</c:v>
                </c:pt>
                <c:pt idx="55">
                  <c:v>213.31283544083894</c:v>
                </c:pt>
                <c:pt idx="56">
                  <c:v>215.7825470942459</c:v>
                </c:pt>
                <c:pt idx="57">
                  <c:v>216.59548194296102</c:v>
                </c:pt>
                <c:pt idx="58">
                  <c:v>217.18365405305991</c:v>
                </c:pt>
                <c:pt idx="59">
                  <c:v>221.86235525654328</c:v>
                </c:pt>
                <c:pt idx="60">
                  <c:v>225.16841812226687</c:v>
                </c:pt>
                <c:pt idx="61">
                  <c:v>221.92503567735093</c:v>
                </c:pt>
                <c:pt idx="62">
                  <c:v>233.67905228361371</c:v>
                </c:pt>
                <c:pt idx="63">
                  <c:v>236.78940498579169</c:v>
                </c:pt>
                <c:pt idx="64">
                  <c:v>247.90612740422725</c:v>
                </c:pt>
                <c:pt idx="65">
                  <c:v>247.09823353951302</c:v>
                </c:pt>
                <c:pt idx="66">
                  <c:v>243.14721478401566</c:v>
                </c:pt>
                <c:pt idx="67">
                  <c:v>236.11746160018691</c:v>
                </c:pt>
                <c:pt idx="68">
                  <c:v>234.81235674097866</c:v>
                </c:pt>
                <c:pt idx="69">
                  <c:v>241.38399540162368</c:v>
                </c:pt>
                <c:pt idx="70">
                  <c:v>253.02011814023314</c:v>
                </c:pt>
                <c:pt idx="71">
                  <c:v>257.97366481617325</c:v>
                </c:pt>
                <c:pt idx="72">
                  <c:v>255.91244056262127</c:v>
                </c:pt>
                <c:pt idx="73">
                  <c:v>262.79452920352549</c:v>
                </c:pt>
                <c:pt idx="74">
                  <c:v>261.83495937137218</c:v>
                </c:pt>
                <c:pt idx="75">
                  <c:v>257.31313431508789</c:v>
                </c:pt>
                <c:pt idx="76">
                  <c:v>256.10806079635472</c:v>
                </c:pt>
                <c:pt idx="77">
                  <c:v>256.06999515882302</c:v>
                </c:pt>
                <c:pt idx="78">
                  <c:v>260.14110214875814</c:v>
                </c:pt>
                <c:pt idx="79">
                  <c:v>268.70678006479761</c:v>
                </c:pt>
                <c:pt idx="80">
                  <c:v>274.02788644657102</c:v>
                </c:pt>
                <c:pt idx="81">
                  <c:v>275.75816655347535</c:v>
                </c:pt>
                <c:pt idx="82">
                  <c:v>260.53672788293045</c:v>
                </c:pt>
                <c:pt idx="83">
                  <c:v>269.64160455450474</c:v>
                </c:pt>
                <c:pt idx="84">
                  <c:v>256.10643346603933</c:v>
                </c:pt>
                <c:pt idx="85">
                  <c:v>267.22963465568523</c:v>
                </c:pt>
                <c:pt idx="86">
                  <c:v>275.97449346858002</c:v>
                </c:pt>
                <c:pt idx="87">
                  <c:v>284.58206994442958</c:v>
                </c:pt>
                <c:pt idx="88">
                  <c:v>307.12979121126932</c:v>
                </c:pt>
                <c:pt idx="89">
                  <c:v>301.3092923245772</c:v>
                </c:pt>
                <c:pt idx="90">
                  <c:v>315.92146442204785</c:v>
                </c:pt>
                <c:pt idx="91">
                  <c:v>321.76465597230799</c:v>
                </c:pt>
                <c:pt idx="92">
                  <c:v>325.49194011842877</c:v>
                </c:pt>
                <c:pt idx="93">
                  <c:v>328.96982042228785</c:v>
                </c:pt>
                <c:pt idx="94">
                  <c:v>333.81436238956633</c:v>
                </c:pt>
                <c:pt idx="95">
                  <c:v>348.75174145571452</c:v>
                </c:pt>
                <c:pt idx="96">
                  <c:v>351.90495362705963</c:v>
                </c:pt>
                <c:pt idx="97">
                  <c:v>359.27281945707023</c:v>
                </c:pt>
                <c:pt idx="98">
                  <c:v>340.94313710420465</c:v>
                </c:pt>
                <c:pt idx="99">
                  <c:v>311.91111566515264</c:v>
                </c:pt>
                <c:pt idx="100">
                  <c:v>334.12914867441776</c:v>
                </c:pt>
                <c:pt idx="101">
                  <c:v>349.32965262214816</c:v>
                </c:pt>
                <c:pt idx="102">
                  <c:v>345.558499290231</c:v>
                </c:pt>
                <c:pt idx="103">
                  <c:v>357.06293651615118</c:v>
                </c:pt>
                <c:pt idx="104">
                  <c:v>364.07115359632832</c:v>
                </c:pt>
                <c:pt idx="105">
                  <c:v>364.44611047741716</c:v>
                </c:pt>
                <c:pt idx="106">
                  <c:v>352.56232459619167</c:v>
                </c:pt>
                <c:pt idx="107">
                  <c:v>379.28425714547313</c:v>
                </c:pt>
                <c:pt idx="108">
                  <c:v>382.23535416504495</c:v>
                </c:pt>
                <c:pt idx="109">
                  <c:v>376.71323822695797</c:v>
                </c:pt>
                <c:pt idx="110">
                  <c:v>382.36954982761188</c:v>
                </c:pt>
                <c:pt idx="111">
                  <c:v>391.6693508337442</c:v>
                </c:pt>
                <c:pt idx="112">
                  <c:v>402.96830660046624</c:v>
                </c:pt>
                <c:pt idx="113">
                  <c:v>396.61547095007921</c:v>
                </c:pt>
                <c:pt idx="114">
                  <c:v>406.83724317514015</c:v>
                </c:pt>
                <c:pt idx="115">
                  <c:v>415.11605560395975</c:v>
                </c:pt>
                <c:pt idx="116">
                  <c:v>424.12183238386541</c:v>
                </c:pt>
                <c:pt idx="117">
                  <c:v>411.13284679401011</c:v>
                </c:pt>
                <c:pt idx="118">
                  <c:v>424.3905654780072</c:v>
                </c:pt>
                <c:pt idx="119">
                  <c:v>420.13723835267353</c:v>
                </c:pt>
                <c:pt idx="120">
                  <c:v>441.78585990189089</c:v>
                </c:pt>
                <c:pt idx="121">
                  <c:v>427.40789491279787</c:v>
                </c:pt>
                <c:pt idx="122">
                  <c:v>409.36034010536804</c:v>
                </c:pt>
                <c:pt idx="123">
                  <c:v>414.99379336176207</c:v>
                </c:pt>
                <c:pt idx="124">
                  <c:v>391.83626820520971</c:v>
                </c:pt>
                <c:pt idx="125">
                  <c:v>397.35700612246018</c:v>
                </c:pt>
                <c:pt idx="126">
                  <c:v>372.49819287663661</c:v>
                </c:pt>
                <c:pt idx="127">
                  <c:v>403.30718316108965</c:v>
                </c:pt>
                <c:pt idx="128">
                  <c:v>395.52037005292522</c:v>
                </c:pt>
                <c:pt idx="129">
                  <c:v>380.35346907861674</c:v>
                </c:pt>
                <c:pt idx="130">
                  <c:v>409.84676170721707</c:v>
                </c:pt>
                <c:pt idx="131">
                  <c:v>432.12742515261118</c:v>
                </c:pt>
                <c:pt idx="132">
                  <c:v>414.2933966783354</c:v>
                </c:pt>
                <c:pt idx="133">
                  <c:v>432.57326421997357</c:v>
                </c:pt>
                <c:pt idx="134">
                  <c:v>428.76986379431946</c:v>
                </c:pt>
                <c:pt idx="135">
                  <c:v>431.29141648630747</c:v>
                </c:pt>
                <c:pt idx="136">
                  <c:v>441.56456238130312</c:v>
                </c:pt>
                <c:pt idx="137">
                  <c:v>439.94627241663187</c:v>
                </c:pt>
                <c:pt idx="138">
                  <c:v>452.85262425350061</c:v>
                </c:pt>
                <c:pt idx="139">
                  <c:v>466.89014990011066</c:v>
                </c:pt>
                <c:pt idx="140">
                  <c:v>463.09027103711861</c:v>
                </c:pt>
                <c:pt idx="141">
                  <c:v>441.7942776700159</c:v>
                </c:pt>
                <c:pt idx="142">
                  <c:v>441.89792260755729</c:v>
                </c:pt>
                <c:pt idx="143">
                  <c:v>475.21463972338506</c:v>
                </c:pt>
                <c:pt idx="144">
                  <c:v>490.44303541771291</c:v>
                </c:pt>
                <c:pt idx="145">
                  <c:v>495.28022603173423</c:v>
                </c:pt>
                <c:pt idx="146">
                  <c:v>528.68519332480616</c:v>
                </c:pt>
                <c:pt idx="147">
                  <c:v>544.27368772406544</c:v>
                </c:pt>
                <c:pt idx="148">
                  <c:v>541.76121152679366</c:v>
                </c:pt>
                <c:pt idx="149">
                  <c:v>559.23577358071157</c:v>
                </c:pt>
                <c:pt idx="150">
                  <c:v>554.89258079235174</c:v>
                </c:pt>
                <c:pt idx="151">
                  <c:v>573.75177042499945</c:v>
                </c:pt>
                <c:pt idx="152">
                  <c:v>574.22448450865261</c:v>
                </c:pt>
                <c:pt idx="153">
                  <c:v>580.78247265643211</c:v>
                </c:pt>
                <c:pt idx="154">
                  <c:v>593.65325111121854</c:v>
                </c:pt>
                <c:pt idx="155">
                  <c:v>623.03611877496837</c:v>
                </c:pt>
                <c:pt idx="156">
                  <c:v>616.69273883527285</c:v>
                </c:pt>
                <c:pt idx="157">
                  <c:v>649.45299885404961</c:v>
                </c:pt>
                <c:pt idx="158">
                  <c:v>630.48715281911461</c:v>
                </c:pt>
                <c:pt idx="159">
                  <c:v>595.15105899836033</c:v>
                </c:pt>
                <c:pt idx="160">
                  <c:v>570.00247487953743</c:v>
                </c:pt>
                <c:pt idx="161">
                  <c:v>596.90237367553755</c:v>
                </c:pt>
                <c:pt idx="162">
                  <c:v>614.0238616718093</c:v>
                </c:pt>
                <c:pt idx="163">
                  <c:v>628.41836165859536</c:v>
                </c:pt>
                <c:pt idx="164">
                  <c:v>625.87408423774821</c:v>
                </c:pt>
                <c:pt idx="165">
                  <c:v>637.5495149295698</c:v>
                </c:pt>
                <c:pt idx="166">
                  <c:v>646.53277885978184</c:v>
                </c:pt>
                <c:pt idx="167">
                  <c:v>644.02313257208186</c:v>
                </c:pt>
                <c:pt idx="168">
                  <c:v>638.24386218731979</c:v>
                </c:pt>
                <c:pt idx="169">
                  <c:v>639.01415870459357</c:v>
                </c:pt>
                <c:pt idx="170">
                  <c:v>652.66842154354583</c:v>
                </c:pt>
                <c:pt idx="171">
                  <c:v>623.16999999999996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4A-440F-BE36-C0B799CC72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6887247"/>
        <c:axId val="1326894927"/>
      </c:areaChart>
      <c:dateAx>
        <c:axId val="1326887247"/>
        <c:scaling>
          <c:orientation val="minMax"/>
          <c:max val="46081"/>
          <c:min val="40909"/>
        </c:scaling>
        <c:delete val="0"/>
        <c:axPos val="b"/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94927"/>
        <c:crosses val="autoZero"/>
        <c:auto val="0"/>
        <c:lblOffset val="100"/>
        <c:baseTimeUnit val="months"/>
        <c:majorUnit val="24"/>
        <c:majorTimeUnit val="months"/>
      </c:dateAx>
      <c:valAx>
        <c:axId val="1326894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8724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0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6587926509188E-2"/>
          <c:y val="2.7979330708661418E-2"/>
          <c:w val="0.88270341207349079"/>
          <c:h val="0.72878182414698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Global Equities</c:v>
                </c:pt>
              </c:strCache>
            </c:strRef>
          </c:tx>
          <c:spPr>
            <a:solidFill>
              <a:srgbClr val="165B8B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  <c:pt idx="4">
                  <c:v>2021</c:v>
                </c:pt>
                <c:pt idx="5">
                  <c:v>2020</c:v>
                </c:pt>
                <c:pt idx="6">
                  <c:v>2019</c:v>
                </c:pt>
                <c:pt idx="7">
                  <c:v>2018</c:v>
                </c:pt>
                <c:pt idx="8">
                  <c:v>2017</c:v>
                </c:pt>
                <c:pt idx="9">
                  <c:v>2016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3.49</c:v>
                </c:pt>
                <c:pt idx="1">
                  <c:v>25.74</c:v>
                </c:pt>
                <c:pt idx="2">
                  <c:v>18.38</c:v>
                </c:pt>
                <c:pt idx="3">
                  <c:v>-6.22</c:v>
                </c:pt>
                <c:pt idx="4">
                  <c:v>15.58</c:v>
                </c:pt>
                <c:pt idx="5">
                  <c:v>8.6199999999999992</c:v>
                </c:pt>
                <c:pt idx="6">
                  <c:v>37.409999999999997</c:v>
                </c:pt>
                <c:pt idx="7">
                  <c:v>0.08</c:v>
                </c:pt>
                <c:pt idx="8">
                  <c:v>13.65</c:v>
                </c:pt>
                <c:pt idx="9">
                  <c:v>7.04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AE-4F16-BC92-F917309A24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745257743"/>
        <c:axId val="1745254383"/>
      </c:barChart>
      <c:catAx>
        <c:axId val="1745257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4383"/>
        <c:crosses val="autoZero"/>
        <c:auto val="1"/>
        <c:lblAlgn val="ctr"/>
        <c:lblOffset val="100"/>
        <c:noMultiLvlLbl val="0"/>
      </c:catAx>
      <c:valAx>
        <c:axId val="1745254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7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D5734B-F964-40FB-8DF4-4CF0DD2C5374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67678F-3B66-4450-B539-7D93F40A9B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0452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443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256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683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0624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835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13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440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7387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157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085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411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A3F14-4414-44BD-9BC0-B6910E8AD4E5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DF456-77CE-44CA-A59F-364FF0D99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323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chart" Target="../charts/chart1.xml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2.xlsx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4955F03-F2AF-8504-98E4-CFBF99FAFF2E}"/>
              </a:ext>
            </a:extLst>
          </p:cNvPr>
          <p:cNvSpPr txBox="1"/>
          <p:nvPr/>
        </p:nvSpPr>
        <p:spPr>
          <a:xfrm>
            <a:off x="0" y="121334"/>
            <a:ext cx="4572000" cy="369332"/>
          </a:xfrm>
          <a:prstGeom prst="rect">
            <a:avLst/>
          </a:prstGeom>
          <a:solidFill>
            <a:srgbClr val="165B8B"/>
          </a:solidFill>
        </p:spPr>
        <p:txBody>
          <a:bodyPr wrap="square" rtlCol="0" anchor="ctr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Barrantagh Global Equity Portfolio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EB0A149-BA93-27E7-6306-67051AD65B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93" t="9494" r="1878" b="7468"/>
          <a:stretch/>
        </p:blipFill>
        <p:spPr>
          <a:xfrm>
            <a:off x="4801086" y="69450"/>
            <a:ext cx="1915876" cy="56715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42E2A56-4014-D055-07D7-30C063A6FB5F}"/>
              </a:ext>
            </a:extLst>
          </p:cNvPr>
          <p:cNvSpPr txBox="1"/>
          <p:nvPr/>
        </p:nvSpPr>
        <p:spPr>
          <a:xfrm>
            <a:off x="3353341" y="537045"/>
            <a:ext cx="34290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Investment Growth (CDN $)*</a:t>
            </a:r>
          </a:p>
          <a:p>
            <a:r>
              <a:rPr lang="en-CA" sz="900" dirty="0"/>
              <a:t>Time Period: January 1, 2012 to March 31, 2026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D00654-95C3-ABEF-ACBB-9BAE04160B75}"/>
              </a:ext>
            </a:extLst>
          </p:cNvPr>
          <p:cNvSpPr txBox="1"/>
          <p:nvPr/>
        </p:nvSpPr>
        <p:spPr>
          <a:xfrm>
            <a:off x="104174" y="581328"/>
            <a:ext cx="3384000" cy="1956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2900" algn="l"/>
              </a:tabLst>
            </a:pPr>
            <a:r>
              <a:rPr lang="en-US" sz="900" b="1" kern="1200" dirty="0">
                <a:effectLst/>
                <a:ea typeface="Times New Roman" panose="02020603050405020304" pitchFamily="18" charset="0"/>
              </a:rPr>
              <a:t>MANAGEMENT STYLE</a:t>
            </a:r>
            <a:endParaRPr lang="en-CA" sz="900" dirty="0">
              <a:effectLst/>
              <a:ea typeface="Times New Roman" panose="02020603050405020304" pitchFamily="18" charset="0"/>
            </a:endParaRPr>
          </a:p>
          <a:p>
            <a:pPr marL="92075" lvl="0" indent="-92075" defTabSz="450850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Value bias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defTabSz="450850">
              <a:buFont typeface="Arial" panose="020B0604020202020204" pitchFamily="34" charset="0"/>
              <a:buChar char="•"/>
            </a:pPr>
            <a:r>
              <a:rPr lang="en-US" sz="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Quality focus (strong Balance Sheet / full cycle profitability)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defTabSz="450850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Disciplined bottom-up research process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defTabSz="450850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Management interviews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defTabSz="450850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Low turnover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defTabSz="450850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High conviction portfolios</a:t>
            </a:r>
            <a:endParaRPr lang="en-CA" sz="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lvl="0" indent="-92075" defTabSz="4508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Minimum 7 </a:t>
            </a:r>
            <a:r>
              <a:rPr lang="en-US" sz="9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sectors</a:t>
            </a:r>
            <a:r>
              <a:rPr lang="en-US" sz="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900" dirty="0">
              <a:effectLst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fontAlgn="b">
              <a:tabLst>
                <a:tab pos="342900" algn="l"/>
              </a:tabLst>
            </a:pPr>
            <a:r>
              <a:rPr lang="en-US" sz="900" b="1" cap="all" dirty="0">
                <a:effectLst/>
                <a:ea typeface="Corbel" panose="020B0503020204020204" pitchFamily="34" charset="0"/>
                <a:cs typeface="Times New Roman" panose="02020603050405020304" pitchFamily="18" charset="0"/>
              </a:rPr>
              <a:t>Global EQUITIES</a:t>
            </a:r>
            <a:endParaRPr lang="en-CA" sz="900" dirty="0">
              <a:effectLst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marL="92075" lvl="0" indent="-92075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20 - 40 U.S. &amp; International stocks</a:t>
            </a:r>
          </a:p>
          <a:p>
            <a:pPr marL="92075" lvl="0" indent="-92075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ADR’s used for International exposure</a:t>
            </a:r>
          </a:p>
          <a:p>
            <a:pPr marL="92075" lvl="0" indent="-92075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Global industry leaders &amp; special situations</a:t>
            </a:r>
          </a:p>
          <a:p>
            <a:pPr lvl="0"/>
            <a:endParaRPr lang="en-CA" sz="900" dirty="0">
              <a:effectLst/>
              <a:ea typeface="Corbel" panose="020B0503020204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011D3A-1D20-4195-442A-46259280ABF2}"/>
              </a:ext>
            </a:extLst>
          </p:cNvPr>
          <p:cNvCxnSpPr/>
          <p:nvPr/>
        </p:nvCxnSpPr>
        <p:spPr>
          <a:xfrm>
            <a:off x="104174" y="2581144"/>
            <a:ext cx="324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935E7B6-8C12-8063-167A-28FFC0F6B2FA}"/>
              </a:ext>
            </a:extLst>
          </p:cNvPr>
          <p:cNvSpPr txBox="1"/>
          <p:nvPr/>
        </p:nvSpPr>
        <p:spPr>
          <a:xfrm>
            <a:off x="45032" y="2590883"/>
            <a:ext cx="30240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Current Portfolio – Equity Regional Exposure</a:t>
            </a:r>
          </a:p>
          <a:p>
            <a:r>
              <a:rPr lang="en-CA" sz="900" dirty="0"/>
              <a:t>Portfolio Date: March 31, 2026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02749F01-6AB6-0B49-2347-03A0C9E7CF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7146455"/>
              </p:ext>
            </p:extLst>
          </p:nvPr>
        </p:nvGraphicFramePr>
        <p:xfrm>
          <a:off x="-3025" y="2830495"/>
          <a:ext cx="37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0F332228-3CA5-A746-0ED6-B978595A7B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3973209"/>
              </p:ext>
            </p:extLst>
          </p:nvPr>
        </p:nvGraphicFramePr>
        <p:xfrm>
          <a:off x="-147826" y="4634833"/>
          <a:ext cx="3744000" cy="29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CDF0390B-D0B9-1D3A-CEFF-FCFF4F06B9AF}"/>
              </a:ext>
            </a:extLst>
          </p:cNvPr>
          <p:cNvSpPr txBox="1"/>
          <p:nvPr/>
        </p:nvSpPr>
        <p:spPr>
          <a:xfrm>
            <a:off x="45032" y="4603387"/>
            <a:ext cx="356560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Current Portfolio – Equity Sectors </a:t>
            </a:r>
          </a:p>
          <a:p>
            <a:r>
              <a:rPr lang="en-CA" sz="900" dirty="0"/>
              <a:t>Portfolio Date : March 31, 2026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BCEE6E0-895A-47F3-AD76-FB0456321E9F}"/>
              </a:ext>
            </a:extLst>
          </p:cNvPr>
          <p:cNvCxnSpPr/>
          <p:nvPr/>
        </p:nvCxnSpPr>
        <p:spPr>
          <a:xfrm>
            <a:off x="104174" y="4608693"/>
            <a:ext cx="324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78962C0-445D-0358-7ED9-08D369F23414}"/>
              </a:ext>
            </a:extLst>
          </p:cNvPr>
          <p:cNvSpPr txBox="1"/>
          <p:nvPr/>
        </p:nvSpPr>
        <p:spPr>
          <a:xfrm>
            <a:off x="3381351" y="3775639"/>
            <a:ext cx="3024000" cy="377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Trailing Returns *</a:t>
            </a:r>
          </a:p>
          <a:p>
            <a:r>
              <a:rPr lang="en-CA" sz="800" dirty="0"/>
              <a:t>As of March 31, 2026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62EEF2A-7711-5D1B-DE65-0C0722E8A7E3}"/>
              </a:ext>
            </a:extLst>
          </p:cNvPr>
          <p:cNvCxnSpPr/>
          <p:nvPr/>
        </p:nvCxnSpPr>
        <p:spPr>
          <a:xfrm>
            <a:off x="3429000" y="3713494"/>
            <a:ext cx="342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04AA137-B1A7-E3B3-B657-65ECFFB157E5}"/>
              </a:ext>
            </a:extLst>
          </p:cNvPr>
          <p:cNvCxnSpPr/>
          <p:nvPr/>
        </p:nvCxnSpPr>
        <p:spPr>
          <a:xfrm>
            <a:off x="3430932" y="4601194"/>
            <a:ext cx="342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E938DE4-3E2F-5279-4361-9E84DEF54BE5}"/>
              </a:ext>
            </a:extLst>
          </p:cNvPr>
          <p:cNvCxnSpPr/>
          <p:nvPr/>
        </p:nvCxnSpPr>
        <p:spPr>
          <a:xfrm>
            <a:off x="104174" y="7138873"/>
            <a:ext cx="324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9786B1F-710C-7E3F-9461-EC73A45810BF}"/>
              </a:ext>
            </a:extLst>
          </p:cNvPr>
          <p:cNvSpPr txBox="1"/>
          <p:nvPr/>
        </p:nvSpPr>
        <p:spPr>
          <a:xfrm>
            <a:off x="34725" y="7158745"/>
            <a:ext cx="3565603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Top 5 Holdings</a:t>
            </a:r>
          </a:p>
          <a:p>
            <a:r>
              <a:rPr lang="en-CA" sz="900" dirty="0"/>
              <a:t>Portfolio Date : March 31,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43D532-B0B0-5E44-4BE3-4348D85A456F}"/>
              </a:ext>
            </a:extLst>
          </p:cNvPr>
          <p:cNvSpPr txBox="1"/>
          <p:nvPr/>
        </p:nvSpPr>
        <p:spPr>
          <a:xfrm>
            <a:off x="3424500" y="4814403"/>
            <a:ext cx="3429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Investment Performance *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D82190-73C3-AEF3-B7C4-8FBB4F4CCC28}"/>
              </a:ext>
            </a:extLst>
          </p:cNvPr>
          <p:cNvSpPr txBox="1"/>
          <p:nvPr/>
        </p:nvSpPr>
        <p:spPr>
          <a:xfrm>
            <a:off x="3430932" y="8217194"/>
            <a:ext cx="3547640" cy="663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700" dirty="0">
                <a:solidFill>
                  <a:srgbClr val="000000"/>
                </a:solidFill>
                <a:effectLst/>
                <a:latin typeface="Morningstar 1" panose="020B0406020202040204" pitchFamily="34" charset="0"/>
                <a:ea typeface="Calibri" panose="020F0502020204030204" pitchFamily="34" charset="0"/>
                <a:cs typeface="Morningstar 1" panose="020B0406020202040204" pitchFamily="34" charset="0"/>
              </a:rPr>
              <a:t>* Investment returns shown are provided for informational purposes only and are calculated before management fees (gross of fees). Returns are annualized for periods greater than 1 year and calculated on a total return basis which includes income and capital gains (losses).   Investment performance is calculated from a composite of identical client accounts.  Past performance is no guarantee of future performance and future performance will fluctuate with future market outcomes.</a:t>
            </a:r>
            <a:endParaRPr lang="en-C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Footer Placeholder 9">
            <a:extLst>
              <a:ext uri="{FF2B5EF4-FFF2-40B4-BE49-F238E27FC236}">
                <a16:creationId xmlns:a16="http://schemas.microsoft.com/office/drawing/2014/main" id="{99A1AAE4-9D59-B2E0-2A8F-3C2CC62ED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8892000"/>
            <a:ext cx="6857999" cy="252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Barrantagh Investment Management|100 Yonge St., Suite 1700, Toronto, ON, M5C 2W1|416.868.6295</a:t>
            </a:r>
            <a:endParaRPr lang="en-CA" dirty="0">
              <a:solidFill>
                <a:srgbClr val="002060"/>
              </a:solidFill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CB5CACA-0C8C-B125-C48A-08302BAA11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939085"/>
              </p:ext>
            </p:extLst>
          </p:nvPr>
        </p:nvGraphicFramePr>
        <p:xfrm>
          <a:off x="115188" y="7457461"/>
          <a:ext cx="25527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2552686" imgH="1295258" progId="Excel.Sheet.12">
                  <p:embed/>
                </p:oleObj>
              </mc:Choice>
              <mc:Fallback>
                <p:oleObj name="Worksheet" r:id="rId5" imgW="2552686" imgH="12952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5188" y="7457461"/>
                        <a:ext cx="2552700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71F9923-929D-06AA-B47C-6A2C0FEBF6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7026554"/>
              </p:ext>
            </p:extLst>
          </p:nvPr>
        </p:nvGraphicFramePr>
        <p:xfrm>
          <a:off x="3424500" y="1119601"/>
          <a:ext cx="3133616" cy="2711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DAB09E4-F8AC-1EA5-3BC4-4079323D46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501127"/>
              </p:ext>
            </p:extLst>
          </p:nvPr>
        </p:nvGraphicFramePr>
        <p:xfrm>
          <a:off x="3384511" y="5085252"/>
          <a:ext cx="3358301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65B1E19-40BD-1E77-61A6-8A1CD0A723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097633"/>
              </p:ext>
            </p:extLst>
          </p:nvPr>
        </p:nvGraphicFramePr>
        <p:xfrm>
          <a:off x="2973825" y="4122877"/>
          <a:ext cx="3723858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016">
                  <a:extLst>
                    <a:ext uri="{9D8B030D-6E8A-4147-A177-3AD203B41FA5}">
                      <a16:colId xmlns:a16="http://schemas.microsoft.com/office/drawing/2014/main" val="1973240486"/>
                    </a:ext>
                  </a:extLst>
                </a:gridCol>
                <a:gridCol w="479780">
                  <a:extLst>
                    <a:ext uri="{9D8B030D-6E8A-4147-A177-3AD203B41FA5}">
                      <a16:colId xmlns:a16="http://schemas.microsoft.com/office/drawing/2014/main" val="2252763660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150373185"/>
                    </a:ext>
                  </a:extLst>
                </a:gridCol>
                <a:gridCol w="486888">
                  <a:extLst>
                    <a:ext uri="{9D8B030D-6E8A-4147-A177-3AD203B41FA5}">
                      <a16:colId xmlns:a16="http://schemas.microsoft.com/office/drawing/2014/main" val="3202296765"/>
                    </a:ext>
                  </a:extLst>
                </a:gridCol>
                <a:gridCol w="427512">
                  <a:extLst>
                    <a:ext uri="{9D8B030D-6E8A-4147-A177-3AD203B41FA5}">
                      <a16:colId xmlns:a16="http://schemas.microsoft.com/office/drawing/2014/main" val="2628520164"/>
                    </a:ext>
                  </a:extLst>
                </a:gridCol>
                <a:gridCol w="486888">
                  <a:extLst>
                    <a:ext uri="{9D8B030D-6E8A-4147-A177-3AD203B41FA5}">
                      <a16:colId xmlns:a16="http://schemas.microsoft.com/office/drawing/2014/main" val="718825227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3094038368"/>
                    </a:ext>
                  </a:extLst>
                </a:gridCol>
              </a:tblGrid>
              <a:tr h="191045">
                <a:tc>
                  <a:txBody>
                    <a:bodyPr/>
                    <a:lstStyle/>
                    <a:p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YTD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 Yr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800" dirty="0">
                          <a:solidFill>
                            <a:schemeClr val="tx1"/>
                          </a:solidFill>
                        </a:rPr>
                        <a:t>7 Yrs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241425"/>
                  </a:ext>
                </a:extLst>
              </a:tr>
              <a:tr h="272960">
                <a:tc>
                  <a:txBody>
                    <a:bodyPr/>
                    <a:lstStyle/>
                    <a:p>
                      <a:r>
                        <a:rPr lang="en-US" sz="800" dirty="0" err="1">
                          <a:solidFill>
                            <a:schemeClr val="tx1"/>
                          </a:solidFill>
                        </a:rPr>
                        <a:t>Barrantagh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 Global Equity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-2.4%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4.7%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13.1%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9.7%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800" dirty="0">
                          <a:solidFill>
                            <a:schemeClr val="tx1"/>
                          </a:solidFill>
                        </a:rPr>
                        <a:t>11.9%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11.8%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507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323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1416</TotalTime>
  <Words>241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Corbel</vt:lpstr>
      <vt:lpstr>Morningstar 1</vt:lpstr>
      <vt:lpstr>Times New Roman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Wiggan</dc:creator>
  <cp:lastModifiedBy>Alan J. Daxner</cp:lastModifiedBy>
  <cp:revision>49</cp:revision>
  <cp:lastPrinted>2022-09-20T18:45:42Z</cp:lastPrinted>
  <dcterms:created xsi:type="dcterms:W3CDTF">2022-09-20T12:41:43Z</dcterms:created>
  <dcterms:modified xsi:type="dcterms:W3CDTF">2026-04-21T15:08:54Z</dcterms:modified>
</cp:coreProperties>
</file>