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256" r:id="rId2"/>
    <p:sldId id="257" r:id="rId3"/>
  </p:sldIdLst>
  <p:sldSz cx="6858000" cy="9144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137" userDrawn="1">
          <p15:clr>
            <a:srgbClr val="A4A3A4"/>
          </p15:clr>
        </p15:guide>
        <p15:guide id="2" orient="horz" pos="43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94A0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72" autoAdjust="0"/>
    <p:restoredTop sz="94598" autoAdjust="0"/>
  </p:normalViewPr>
  <p:slideViewPr>
    <p:cSldViewPr snapToGrid="0">
      <p:cViewPr varScale="1">
        <p:scale>
          <a:sx n="76" d="100"/>
          <a:sy n="76" d="100"/>
        </p:scale>
        <p:origin x="2886" y="102"/>
      </p:cViewPr>
      <p:guideLst>
        <p:guide pos="2137"/>
        <p:guide orient="horz" pos="43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96587926509188E-2"/>
          <c:y val="2.7979330708661418E-2"/>
          <c:w val="0.88270341207349079"/>
          <c:h val="0.72878182414698167"/>
        </c:manualLayout>
      </c:layout>
      <c:barChart>
        <c:barDir val="col"/>
        <c:grouping val="clustered"/>
        <c:varyColors val="0"/>
        <c:ser>
          <c:idx val="0"/>
          <c:order val="0"/>
          <c:tx>
            <c:strRef>
              <c:f>Sheet1!$B$1</c:f>
              <c:strCache>
                <c:ptCount val="1"/>
                <c:pt idx="0">
                  <c:v>Barrantagh Small Cap Equity</c:v>
                </c:pt>
              </c:strCache>
            </c:strRef>
          </c:tx>
          <c:spPr>
            <a:solidFill>
              <a:srgbClr val="F17B23"/>
            </a:solidFill>
            <a:ln>
              <a:noFill/>
            </a:ln>
            <a:effectLst/>
          </c:spPr>
          <c:invertIfNegative val="0"/>
          <c:cat>
            <c:numRef>
              <c:f>Sheet1!$A$2:$A$19</c:f>
              <c:numCache>
                <c:formatCode>General</c:formatCode>
                <c:ptCount val="18"/>
                <c:pt idx="0">
                  <c:v>2025</c:v>
                </c:pt>
                <c:pt idx="1">
                  <c:v>2024</c:v>
                </c:pt>
                <c:pt idx="2">
                  <c:v>2023</c:v>
                </c:pt>
                <c:pt idx="3">
                  <c:v>2022</c:v>
                </c:pt>
                <c:pt idx="4">
                  <c:v>2021</c:v>
                </c:pt>
                <c:pt idx="5">
                  <c:v>2020</c:v>
                </c:pt>
                <c:pt idx="6">
                  <c:v>2019</c:v>
                </c:pt>
                <c:pt idx="7">
                  <c:v>2018</c:v>
                </c:pt>
                <c:pt idx="8">
                  <c:v>2017</c:v>
                </c:pt>
                <c:pt idx="9">
                  <c:v>2016</c:v>
                </c:pt>
                <c:pt idx="10">
                  <c:v>2015</c:v>
                </c:pt>
                <c:pt idx="11">
                  <c:v>2014</c:v>
                </c:pt>
                <c:pt idx="12">
                  <c:v>2013</c:v>
                </c:pt>
                <c:pt idx="13">
                  <c:v>2012</c:v>
                </c:pt>
                <c:pt idx="14">
                  <c:v>2011</c:v>
                </c:pt>
                <c:pt idx="15">
                  <c:v>2010</c:v>
                </c:pt>
                <c:pt idx="16">
                  <c:v>2009</c:v>
                </c:pt>
                <c:pt idx="17">
                  <c:v>2008</c:v>
                </c:pt>
              </c:numCache>
            </c:numRef>
          </c:cat>
          <c:val>
            <c:numRef>
              <c:f>Sheet1!$B$2:$B$19</c:f>
              <c:numCache>
                <c:formatCode>General</c:formatCode>
                <c:ptCount val="18"/>
                <c:pt idx="0">
                  <c:v>12.25</c:v>
                </c:pt>
                <c:pt idx="1">
                  <c:v>11.52</c:v>
                </c:pt>
                <c:pt idx="2">
                  <c:v>-2.67</c:v>
                </c:pt>
                <c:pt idx="3">
                  <c:v>-5.7</c:v>
                </c:pt>
                <c:pt idx="4">
                  <c:v>18.75</c:v>
                </c:pt>
                <c:pt idx="5">
                  <c:v>21.26</c:v>
                </c:pt>
                <c:pt idx="6">
                  <c:v>18.97</c:v>
                </c:pt>
                <c:pt idx="7">
                  <c:v>-8.9499999999999993</c:v>
                </c:pt>
                <c:pt idx="8">
                  <c:v>5.94</c:v>
                </c:pt>
                <c:pt idx="9">
                  <c:v>19.760000000000002</c:v>
                </c:pt>
                <c:pt idx="10">
                  <c:v>-5.25</c:v>
                </c:pt>
                <c:pt idx="11">
                  <c:v>17.350000000000001</c:v>
                </c:pt>
                <c:pt idx="12">
                  <c:v>30.89</c:v>
                </c:pt>
                <c:pt idx="13">
                  <c:v>18.489999999999998</c:v>
                </c:pt>
                <c:pt idx="14">
                  <c:v>15.61</c:v>
                </c:pt>
                <c:pt idx="15">
                  <c:v>35.01</c:v>
                </c:pt>
                <c:pt idx="16">
                  <c:v>43.77</c:v>
                </c:pt>
                <c:pt idx="17">
                  <c:v>-22.95</c:v>
                </c:pt>
              </c:numCache>
            </c:numRef>
          </c:val>
          <c:extLst>
            <c:ext xmlns:c16="http://schemas.microsoft.com/office/drawing/2014/chart" uri="{C3380CC4-5D6E-409C-BE32-E72D297353CC}">
              <c16:uniqueId val="{00000000-6B78-4117-92FB-99D8B9291FE0}"/>
            </c:ext>
          </c:extLst>
        </c:ser>
        <c:dLbls>
          <c:showLegendKey val="0"/>
          <c:showVal val="0"/>
          <c:showCatName val="0"/>
          <c:showSerName val="0"/>
          <c:showPercent val="0"/>
          <c:showBubbleSize val="0"/>
        </c:dLbls>
        <c:gapWidth val="100"/>
        <c:overlap val="-27"/>
        <c:axId val="1745257743"/>
        <c:axId val="1745254383"/>
      </c:barChart>
      <c:catAx>
        <c:axId val="174525774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5254383"/>
        <c:crosses val="autoZero"/>
        <c:auto val="1"/>
        <c:lblAlgn val="ctr"/>
        <c:lblOffset val="100"/>
        <c:noMultiLvlLbl val="0"/>
      </c:catAx>
      <c:valAx>
        <c:axId val="17452543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5257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0"/>
          <c:order val="0"/>
          <c:tx>
            <c:strRef>
              <c:f>Sheet1!$B$1</c:f>
              <c:strCache>
                <c:ptCount val="1"/>
                <c:pt idx="0">
                  <c:v>Barrantagh Small Cap Equity</c:v>
                </c:pt>
              </c:strCache>
            </c:strRef>
          </c:tx>
          <c: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c:spPr>
          <c:cat>
            <c:numRef>
              <c:f>Sheet1!$A$2:$A$363</c:f>
              <c:numCache>
                <c:formatCode>d\-mmm\-yy</c:formatCode>
                <c:ptCount val="362"/>
                <c:pt idx="0">
                  <c:v>39478</c:v>
                </c:pt>
                <c:pt idx="1">
                  <c:v>39507</c:v>
                </c:pt>
                <c:pt idx="2">
                  <c:v>39538</c:v>
                </c:pt>
                <c:pt idx="3">
                  <c:v>39568</c:v>
                </c:pt>
                <c:pt idx="4">
                  <c:v>39598</c:v>
                </c:pt>
                <c:pt idx="5">
                  <c:v>39629</c:v>
                </c:pt>
                <c:pt idx="6">
                  <c:v>39660</c:v>
                </c:pt>
                <c:pt idx="7">
                  <c:v>39689</c:v>
                </c:pt>
                <c:pt idx="8">
                  <c:v>39721</c:v>
                </c:pt>
                <c:pt idx="9">
                  <c:v>39752</c:v>
                </c:pt>
                <c:pt idx="10">
                  <c:v>39780</c:v>
                </c:pt>
                <c:pt idx="11">
                  <c:v>39813</c:v>
                </c:pt>
                <c:pt idx="12">
                  <c:v>39843</c:v>
                </c:pt>
                <c:pt idx="13">
                  <c:v>39871</c:v>
                </c:pt>
                <c:pt idx="14">
                  <c:v>39903</c:v>
                </c:pt>
                <c:pt idx="15">
                  <c:v>39933</c:v>
                </c:pt>
                <c:pt idx="16">
                  <c:v>39962</c:v>
                </c:pt>
                <c:pt idx="17">
                  <c:v>39994</c:v>
                </c:pt>
                <c:pt idx="18">
                  <c:v>40025</c:v>
                </c:pt>
                <c:pt idx="19">
                  <c:v>40056</c:v>
                </c:pt>
                <c:pt idx="20">
                  <c:v>40086</c:v>
                </c:pt>
                <c:pt idx="21">
                  <c:v>40116</c:v>
                </c:pt>
                <c:pt idx="22">
                  <c:v>40147</c:v>
                </c:pt>
                <c:pt idx="23">
                  <c:v>40178</c:v>
                </c:pt>
                <c:pt idx="24">
                  <c:v>40207</c:v>
                </c:pt>
                <c:pt idx="25">
                  <c:v>40235</c:v>
                </c:pt>
                <c:pt idx="26">
                  <c:v>40268</c:v>
                </c:pt>
                <c:pt idx="27">
                  <c:v>40298</c:v>
                </c:pt>
                <c:pt idx="28">
                  <c:v>40329</c:v>
                </c:pt>
                <c:pt idx="29">
                  <c:v>40359</c:v>
                </c:pt>
                <c:pt idx="30">
                  <c:v>40389</c:v>
                </c:pt>
                <c:pt idx="31">
                  <c:v>40421</c:v>
                </c:pt>
                <c:pt idx="32">
                  <c:v>40451</c:v>
                </c:pt>
                <c:pt idx="33">
                  <c:v>40480</c:v>
                </c:pt>
                <c:pt idx="34">
                  <c:v>40512</c:v>
                </c:pt>
                <c:pt idx="35">
                  <c:v>40543</c:v>
                </c:pt>
                <c:pt idx="36">
                  <c:v>40574</c:v>
                </c:pt>
                <c:pt idx="37">
                  <c:v>40602</c:v>
                </c:pt>
                <c:pt idx="38">
                  <c:v>40633</c:v>
                </c:pt>
                <c:pt idx="39">
                  <c:v>40662</c:v>
                </c:pt>
                <c:pt idx="40">
                  <c:v>40694</c:v>
                </c:pt>
                <c:pt idx="41">
                  <c:v>40724</c:v>
                </c:pt>
                <c:pt idx="42">
                  <c:v>40753</c:v>
                </c:pt>
                <c:pt idx="43">
                  <c:v>40786</c:v>
                </c:pt>
                <c:pt idx="44">
                  <c:v>40816</c:v>
                </c:pt>
                <c:pt idx="45">
                  <c:v>40847</c:v>
                </c:pt>
                <c:pt idx="46">
                  <c:v>40877</c:v>
                </c:pt>
                <c:pt idx="47">
                  <c:v>40908</c:v>
                </c:pt>
                <c:pt idx="48">
                  <c:v>40939</c:v>
                </c:pt>
                <c:pt idx="49">
                  <c:v>40968</c:v>
                </c:pt>
                <c:pt idx="50">
                  <c:v>40999</c:v>
                </c:pt>
                <c:pt idx="51">
                  <c:v>41029</c:v>
                </c:pt>
                <c:pt idx="52">
                  <c:v>41060</c:v>
                </c:pt>
                <c:pt idx="53">
                  <c:v>41090</c:v>
                </c:pt>
                <c:pt idx="54">
                  <c:v>41121</c:v>
                </c:pt>
                <c:pt idx="55">
                  <c:v>41152</c:v>
                </c:pt>
                <c:pt idx="56">
                  <c:v>41182</c:v>
                </c:pt>
                <c:pt idx="57">
                  <c:v>41213</c:v>
                </c:pt>
                <c:pt idx="58">
                  <c:v>41243</c:v>
                </c:pt>
                <c:pt idx="59">
                  <c:v>41274</c:v>
                </c:pt>
                <c:pt idx="60">
                  <c:v>41305</c:v>
                </c:pt>
                <c:pt idx="61">
                  <c:v>41333</c:v>
                </c:pt>
                <c:pt idx="62">
                  <c:v>41364</c:v>
                </c:pt>
                <c:pt idx="63">
                  <c:v>41394</c:v>
                </c:pt>
                <c:pt idx="64">
                  <c:v>41425</c:v>
                </c:pt>
                <c:pt idx="65">
                  <c:v>41455</c:v>
                </c:pt>
                <c:pt idx="66">
                  <c:v>41486</c:v>
                </c:pt>
                <c:pt idx="67">
                  <c:v>41517</c:v>
                </c:pt>
                <c:pt idx="68">
                  <c:v>41547</c:v>
                </c:pt>
                <c:pt idx="69">
                  <c:v>41578</c:v>
                </c:pt>
                <c:pt idx="70">
                  <c:v>41608</c:v>
                </c:pt>
                <c:pt idx="71">
                  <c:v>41639</c:v>
                </c:pt>
                <c:pt idx="72">
                  <c:v>41670</c:v>
                </c:pt>
                <c:pt idx="73">
                  <c:v>41698</c:v>
                </c:pt>
                <c:pt idx="74">
                  <c:v>41729</c:v>
                </c:pt>
                <c:pt idx="75">
                  <c:v>41759</c:v>
                </c:pt>
                <c:pt idx="76">
                  <c:v>41790</c:v>
                </c:pt>
                <c:pt idx="77">
                  <c:v>41820</c:v>
                </c:pt>
                <c:pt idx="78">
                  <c:v>41851</c:v>
                </c:pt>
                <c:pt idx="79">
                  <c:v>41882</c:v>
                </c:pt>
                <c:pt idx="80">
                  <c:v>41912</c:v>
                </c:pt>
                <c:pt idx="81">
                  <c:v>41943</c:v>
                </c:pt>
                <c:pt idx="82">
                  <c:v>41973</c:v>
                </c:pt>
                <c:pt idx="83">
                  <c:v>42004</c:v>
                </c:pt>
                <c:pt idx="84">
                  <c:v>42035</c:v>
                </c:pt>
                <c:pt idx="85">
                  <c:v>42063</c:v>
                </c:pt>
                <c:pt idx="86">
                  <c:v>42094</c:v>
                </c:pt>
                <c:pt idx="87">
                  <c:v>42124</c:v>
                </c:pt>
                <c:pt idx="88">
                  <c:v>42155</c:v>
                </c:pt>
                <c:pt idx="89">
                  <c:v>42185</c:v>
                </c:pt>
                <c:pt idx="90">
                  <c:v>42216</c:v>
                </c:pt>
                <c:pt idx="91">
                  <c:v>42247</c:v>
                </c:pt>
                <c:pt idx="92">
                  <c:v>42277</c:v>
                </c:pt>
                <c:pt idx="93">
                  <c:v>42308</c:v>
                </c:pt>
                <c:pt idx="94">
                  <c:v>42338</c:v>
                </c:pt>
                <c:pt idx="95">
                  <c:v>42369</c:v>
                </c:pt>
                <c:pt idx="96">
                  <c:v>42400</c:v>
                </c:pt>
                <c:pt idx="97">
                  <c:v>42429</c:v>
                </c:pt>
                <c:pt idx="98">
                  <c:v>42460</c:v>
                </c:pt>
                <c:pt idx="99">
                  <c:v>42490</c:v>
                </c:pt>
                <c:pt idx="100">
                  <c:v>42521</c:v>
                </c:pt>
                <c:pt idx="101">
                  <c:v>42551</c:v>
                </c:pt>
                <c:pt idx="102">
                  <c:v>42582</c:v>
                </c:pt>
                <c:pt idx="103">
                  <c:v>42613</c:v>
                </c:pt>
                <c:pt idx="104">
                  <c:v>42643</c:v>
                </c:pt>
                <c:pt idx="105">
                  <c:v>42674</c:v>
                </c:pt>
                <c:pt idx="106">
                  <c:v>42704</c:v>
                </c:pt>
                <c:pt idx="107">
                  <c:v>42735</c:v>
                </c:pt>
                <c:pt idx="108">
                  <c:v>42766</c:v>
                </c:pt>
                <c:pt idx="109">
                  <c:v>42794</c:v>
                </c:pt>
                <c:pt idx="110">
                  <c:v>42825</c:v>
                </c:pt>
                <c:pt idx="111">
                  <c:v>42855</c:v>
                </c:pt>
                <c:pt idx="112">
                  <c:v>42886</c:v>
                </c:pt>
                <c:pt idx="113">
                  <c:v>42916</c:v>
                </c:pt>
                <c:pt idx="114">
                  <c:v>42947</c:v>
                </c:pt>
                <c:pt idx="115">
                  <c:v>42978</c:v>
                </c:pt>
                <c:pt idx="116">
                  <c:v>43008</c:v>
                </c:pt>
                <c:pt idx="117">
                  <c:v>43039</c:v>
                </c:pt>
                <c:pt idx="118">
                  <c:v>43069</c:v>
                </c:pt>
                <c:pt idx="119">
                  <c:v>43100</c:v>
                </c:pt>
                <c:pt idx="120">
                  <c:v>43131</c:v>
                </c:pt>
                <c:pt idx="121">
                  <c:v>43159</c:v>
                </c:pt>
                <c:pt idx="122">
                  <c:v>43190</c:v>
                </c:pt>
                <c:pt idx="123">
                  <c:v>43220</c:v>
                </c:pt>
                <c:pt idx="124">
                  <c:v>43251</c:v>
                </c:pt>
                <c:pt idx="125">
                  <c:v>43281</c:v>
                </c:pt>
                <c:pt idx="126">
                  <c:v>43312</c:v>
                </c:pt>
                <c:pt idx="127">
                  <c:v>43343</c:v>
                </c:pt>
                <c:pt idx="128">
                  <c:v>43373</c:v>
                </c:pt>
                <c:pt idx="129">
                  <c:v>43404</c:v>
                </c:pt>
                <c:pt idx="130">
                  <c:v>43434</c:v>
                </c:pt>
                <c:pt idx="131">
                  <c:v>43465</c:v>
                </c:pt>
                <c:pt idx="132">
                  <c:v>43496</c:v>
                </c:pt>
                <c:pt idx="133">
                  <c:v>43524</c:v>
                </c:pt>
                <c:pt idx="134">
                  <c:v>43555</c:v>
                </c:pt>
                <c:pt idx="135">
                  <c:v>43585</c:v>
                </c:pt>
                <c:pt idx="136">
                  <c:v>43616</c:v>
                </c:pt>
                <c:pt idx="137">
                  <c:v>43646</c:v>
                </c:pt>
                <c:pt idx="138">
                  <c:v>43677</c:v>
                </c:pt>
                <c:pt idx="139">
                  <c:v>43708</c:v>
                </c:pt>
                <c:pt idx="140">
                  <c:v>43738</c:v>
                </c:pt>
                <c:pt idx="141">
                  <c:v>43769</c:v>
                </c:pt>
                <c:pt idx="142">
                  <c:v>43799</c:v>
                </c:pt>
                <c:pt idx="143">
                  <c:v>43830</c:v>
                </c:pt>
                <c:pt idx="144">
                  <c:v>43861</c:v>
                </c:pt>
                <c:pt idx="145">
                  <c:v>43890</c:v>
                </c:pt>
                <c:pt idx="146">
                  <c:v>43921</c:v>
                </c:pt>
                <c:pt idx="147">
                  <c:v>43951</c:v>
                </c:pt>
                <c:pt idx="148">
                  <c:v>43982</c:v>
                </c:pt>
                <c:pt idx="149">
                  <c:v>44012</c:v>
                </c:pt>
                <c:pt idx="150">
                  <c:v>44043</c:v>
                </c:pt>
                <c:pt idx="151">
                  <c:v>44074</c:v>
                </c:pt>
                <c:pt idx="152">
                  <c:v>44104</c:v>
                </c:pt>
                <c:pt idx="153">
                  <c:v>44135</c:v>
                </c:pt>
                <c:pt idx="154">
                  <c:v>44165</c:v>
                </c:pt>
                <c:pt idx="155">
                  <c:v>44196</c:v>
                </c:pt>
                <c:pt idx="156">
                  <c:v>44227</c:v>
                </c:pt>
                <c:pt idx="157">
                  <c:v>44255</c:v>
                </c:pt>
                <c:pt idx="158">
                  <c:v>44286</c:v>
                </c:pt>
                <c:pt idx="159">
                  <c:v>44316</c:v>
                </c:pt>
                <c:pt idx="160">
                  <c:v>44347</c:v>
                </c:pt>
                <c:pt idx="161">
                  <c:v>44377</c:v>
                </c:pt>
                <c:pt idx="162">
                  <c:v>44408</c:v>
                </c:pt>
                <c:pt idx="163">
                  <c:v>44439</c:v>
                </c:pt>
                <c:pt idx="164">
                  <c:v>44469</c:v>
                </c:pt>
                <c:pt idx="165">
                  <c:v>44500</c:v>
                </c:pt>
                <c:pt idx="166">
                  <c:v>44530</c:v>
                </c:pt>
                <c:pt idx="167">
                  <c:v>44561</c:v>
                </c:pt>
                <c:pt idx="168">
                  <c:v>44592</c:v>
                </c:pt>
                <c:pt idx="169">
                  <c:v>44620</c:v>
                </c:pt>
                <c:pt idx="170">
                  <c:v>44651</c:v>
                </c:pt>
                <c:pt idx="171">
                  <c:v>44680</c:v>
                </c:pt>
                <c:pt idx="172">
                  <c:v>44712</c:v>
                </c:pt>
                <c:pt idx="173">
                  <c:v>44742</c:v>
                </c:pt>
                <c:pt idx="174">
                  <c:v>44771</c:v>
                </c:pt>
                <c:pt idx="175">
                  <c:v>44804</c:v>
                </c:pt>
                <c:pt idx="176">
                  <c:v>44834</c:v>
                </c:pt>
                <c:pt idx="177">
                  <c:v>44865</c:v>
                </c:pt>
                <c:pt idx="178">
                  <c:v>44895</c:v>
                </c:pt>
                <c:pt idx="179">
                  <c:v>44925</c:v>
                </c:pt>
                <c:pt idx="180">
                  <c:v>44957</c:v>
                </c:pt>
                <c:pt idx="181">
                  <c:v>44985</c:v>
                </c:pt>
                <c:pt idx="182">
                  <c:v>45016</c:v>
                </c:pt>
                <c:pt idx="183">
                  <c:v>45044</c:v>
                </c:pt>
                <c:pt idx="184">
                  <c:v>45077</c:v>
                </c:pt>
                <c:pt idx="185">
                  <c:v>45107</c:v>
                </c:pt>
                <c:pt idx="186">
                  <c:v>45138</c:v>
                </c:pt>
                <c:pt idx="187">
                  <c:v>45169</c:v>
                </c:pt>
                <c:pt idx="188">
                  <c:v>45199</c:v>
                </c:pt>
                <c:pt idx="189">
                  <c:v>45230</c:v>
                </c:pt>
                <c:pt idx="190">
                  <c:v>45260</c:v>
                </c:pt>
                <c:pt idx="191">
                  <c:v>45291</c:v>
                </c:pt>
                <c:pt idx="192">
                  <c:v>45322</c:v>
                </c:pt>
                <c:pt idx="193">
                  <c:v>45351</c:v>
                </c:pt>
                <c:pt idx="194">
                  <c:v>45379</c:v>
                </c:pt>
                <c:pt idx="195">
                  <c:v>45412</c:v>
                </c:pt>
                <c:pt idx="196">
                  <c:v>45443</c:v>
                </c:pt>
                <c:pt idx="197">
                  <c:v>45471</c:v>
                </c:pt>
                <c:pt idx="198">
                  <c:v>45504</c:v>
                </c:pt>
                <c:pt idx="199">
                  <c:v>45534</c:v>
                </c:pt>
                <c:pt idx="200">
                  <c:v>45565</c:v>
                </c:pt>
                <c:pt idx="201">
                  <c:v>45596</c:v>
                </c:pt>
                <c:pt idx="202">
                  <c:v>45625</c:v>
                </c:pt>
                <c:pt idx="203">
                  <c:v>45657</c:v>
                </c:pt>
                <c:pt idx="204">
                  <c:v>45688</c:v>
                </c:pt>
                <c:pt idx="205">
                  <c:v>45716</c:v>
                </c:pt>
                <c:pt idx="206">
                  <c:v>45747</c:v>
                </c:pt>
                <c:pt idx="207">
                  <c:v>45777</c:v>
                </c:pt>
                <c:pt idx="208">
                  <c:v>45807</c:v>
                </c:pt>
                <c:pt idx="209">
                  <c:v>45838</c:v>
                </c:pt>
                <c:pt idx="210">
                  <c:v>45869</c:v>
                </c:pt>
                <c:pt idx="211">
                  <c:v>45900</c:v>
                </c:pt>
                <c:pt idx="212">
                  <c:v>45930</c:v>
                </c:pt>
                <c:pt idx="213">
                  <c:v>45961</c:v>
                </c:pt>
                <c:pt idx="214">
                  <c:v>45991</c:v>
                </c:pt>
                <c:pt idx="215">
                  <c:v>46022</c:v>
                </c:pt>
                <c:pt idx="216">
                  <c:v>46053</c:v>
                </c:pt>
                <c:pt idx="217">
                  <c:v>46081</c:v>
                </c:pt>
                <c:pt idx="218">
                  <c:v>46112</c:v>
                </c:pt>
              </c:numCache>
            </c:numRef>
          </c:cat>
          <c:val>
            <c:numRef>
              <c:f>Sheet1!$B$2:$B$363</c:f>
              <c:numCache>
                <c:formatCode>0.00000</c:formatCode>
                <c:ptCount val="362"/>
                <c:pt idx="0">
                  <c:v>100.24850393387197</c:v>
                </c:pt>
                <c:pt idx="1">
                  <c:v>100.98624762718931</c:v>
                </c:pt>
                <c:pt idx="2">
                  <c:v>99.86175970727308</c:v>
                </c:pt>
                <c:pt idx="3">
                  <c:v>100.51823610143563</c:v>
                </c:pt>
                <c:pt idx="4">
                  <c:v>101.65669173418372</c:v>
                </c:pt>
                <c:pt idx="5">
                  <c:v>101.04569364266018</c:v>
                </c:pt>
                <c:pt idx="6">
                  <c:v>95.66273911079054</c:v>
                </c:pt>
                <c:pt idx="7">
                  <c:v>101.5146249226257</c:v>
                </c:pt>
                <c:pt idx="8">
                  <c:v>92.429937797677468</c:v>
                </c:pt>
                <c:pt idx="9">
                  <c:v>82.606974915656508</c:v>
                </c:pt>
                <c:pt idx="10">
                  <c:v>74.069867275157478</c:v>
                </c:pt>
                <c:pt idx="11">
                  <c:v>77.051561964782636</c:v>
                </c:pt>
                <c:pt idx="12">
                  <c:v>78.362087023244939</c:v>
                </c:pt>
                <c:pt idx="13">
                  <c:v>75.215138310854186</c:v>
                </c:pt>
                <c:pt idx="14">
                  <c:v>77.55219781612692</c:v>
                </c:pt>
                <c:pt idx="15">
                  <c:v>82.063262875714074</c:v>
                </c:pt>
                <c:pt idx="16">
                  <c:v>87.663743295132264</c:v>
                </c:pt>
                <c:pt idx="17">
                  <c:v>87.668881915835271</c:v>
                </c:pt>
                <c:pt idx="18">
                  <c:v>91.889623231041028</c:v>
                </c:pt>
                <c:pt idx="19">
                  <c:v>93.929169102243264</c:v>
                </c:pt>
                <c:pt idx="20">
                  <c:v>97.501412411820766</c:v>
                </c:pt>
                <c:pt idx="21">
                  <c:v>101.34048755273453</c:v>
                </c:pt>
                <c:pt idx="22">
                  <c:v>102.16730322242171</c:v>
                </c:pt>
                <c:pt idx="23">
                  <c:v>110.77423550251044</c:v>
                </c:pt>
                <c:pt idx="24">
                  <c:v>112.88080418334181</c:v>
                </c:pt>
                <c:pt idx="25">
                  <c:v>116.22329969203395</c:v>
                </c:pt>
                <c:pt idx="26">
                  <c:v>118.57399540424331</c:v>
                </c:pt>
                <c:pt idx="27">
                  <c:v>119.62698431376333</c:v>
                </c:pt>
                <c:pt idx="28">
                  <c:v>114.54894590771522</c:v>
                </c:pt>
                <c:pt idx="29">
                  <c:v>116.34528032354388</c:v>
                </c:pt>
                <c:pt idx="30">
                  <c:v>120.08224644636286</c:v>
                </c:pt>
                <c:pt idx="31">
                  <c:v>124.96134194748502</c:v>
                </c:pt>
                <c:pt idx="32">
                  <c:v>129.91605915570281</c:v>
                </c:pt>
                <c:pt idx="33">
                  <c:v>137.74350171983389</c:v>
                </c:pt>
                <c:pt idx="34">
                  <c:v>142.55212736487329</c:v>
                </c:pt>
                <c:pt idx="35">
                  <c:v>149.55286233976221</c:v>
                </c:pt>
                <c:pt idx="36">
                  <c:v>154.92928774087665</c:v>
                </c:pt>
                <c:pt idx="37">
                  <c:v>155.96576467586311</c:v>
                </c:pt>
                <c:pt idx="38">
                  <c:v>158.75443254826752</c:v>
                </c:pt>
                <c:pt idx="39">
                  <c:v>161.72472798124559</c:v>
                </c:pt>
                <c:pt idx="40">
                  <c:v>163.2352369405904</c:v>
                </c:pt>
                <c:pt idx="41">
                  <c:v>160.22681152377532</c:v>
                </c:pt>
                <c:pt idx="42">
                  <c:v>159.17732590829459</c:v>
                </c:pt>
                <c:pt idx="43">
                  <c:v>157.05390038067793</c:v>
                </c:pt>
                <c:pt idx="44">
                  <c:v>149.91580060837612</c:v>
                </c:pt>
                <c:pt idx="45">
                  <c:v>156.87339291461086</c:v>
                </c:pt>
                <c:pt idx="46">
                  <c:v>164.44410285666999</c:v>
                </c:pt>
                <c:pt idx="47">
                  <c:v>172.89324086144569</c:v>
                </c:pt>
                <c:pt idx="48">
                  <c:v>177.92962096773962</c:v>
                </c:pt>
                <c:pt idx="49">
                  <c:v>185.6926903305621</c:v>
                </c:pt>
                <c:pt idx="50">
                  <c:v>185.4624313945522</c:v>
                </c:pt>
                <c:pt idx="51">
                  <c:v>190.06189969313709</c:v>
                </c:pt>
                <c:pt idx="52">
                  <c:v>191.24408470922839</c:v>
                </c:pt>
                <c:pt idx="53">
                  <c:v>190.20562932925728</c:v>
                </c:pt>
                <c:pt idx="54">
                  <c:v>193.62933065718391</c:v>
                </c:pt>
                <c:pt idx="55">
                  <c:v>198.47974539014638</c:v>
                </c:pt>
                <c:pt idx="56">
                  <c:v>203.05073392648146</c:v>
                </c:pt>
                <c:pt idx="57">
                  <c:v>203.89136396493709</c:v>
                </c:pt>
                <c:pt idx="58">
                  <c:v>203.76495131927882</c:v>
                </c:pt>
                <c:pt idx="59">
                  <c:v>204.85916910786338</c:v>
                </c:pt>
                <c:pt idx="60">
                  <c:v>213.0529212946706</c:v>
                </c:pt>
                <c:pt idx="61">
                  <c:v>212.49472264087856</c:v>
                </c:pt>
                <c:pt idx="62">
                  <c:v>219.54742248532932</c:v>
                </c:pt>
                <c:pt idx="63">
                  <c:v>225.05564776806372</c:v>
                </c:pt>
                <c:pt idx="64">
                  <c:v>235.98502519062419</c:v>
                </c:pt>
                <c:pt idx="65">
                  <c:v>231.20798032569039</c:v>
                </c:pt>
                <c:pt idx="66">
                  <c:v>233.760516428486</c:v>
                </c:pt>
                <c:pt idx="67">
                  <c:v>235.83280340662449</c:v>
                </c:pt>
                <c:pt idx="68">
                  <c:v>242.34178878064733</c:v>
                </c:pt>
                <c:pt idx="69">
                  <c:v>251.55247314683336</c:v>
                </c:pt>
                <c:pt idx="70">
                  <c:v>259.07213122661165</c:v>
                </c:pt>
                <c:pt idx="71">
                  <c:v>268.13214272773752</c:v>
                </c:pt>
                <c:pt idx="72">
                  <c:v>264.53568629733036</c:v>
                </c:pt>
                <c:pt idx="73">
                  <c:v>279.20260288839955</c:v>
                </c:pt>
                <c:pt idx="74">
                  <c:v>296.04410389462777</c:v>
                </c:pt>
                <c:pt idx="75">
                  <c:v>301.53809037470427</c:v>
                </c:pt>
                <c:pt idx="76">
                  <c:v>307.34541245723068</c:v>
                </c:pt>
                <c:pt idx="77">
                  <c:v>316.50399840304368</c:v>
                </c:pt>
                <c:pt idx="78">
                  <c:v>313.52759480206146</c:v>
                </c:pt>
                <c:pt idx="79">
                  <c:v>323.90567171760449</c:v>
                </c:pt>
                <c:pt idx="80">
                  <c:v>306.72927785209163</c:v>
                </c:pt>
                <c:pt idx="81">
                  <c:v>310.6995816246091</c:v>
                </c:pt>
                <c:pt idx="82">
                  <c:v>313.41167827261029</c:v>
                </c:pt>
                <c:pt idx="83">
                  <c:v>314.64338616822164</c:v>
                </c:pt>
                <c:pt idx="84">
                  <c:v>308.42508892737908</c:v>
                </c:pt>
                <c:pt idx="85">
                  <c:v>322.06858116117058</c:v>
                </c:pt>
                <c:pt idx="86">
                  <c:v>318.83082571475734</c:v>
                </c:pt>
                <c:pt idx="87">
                  <c:v>329.35861957985867</c:v>
                </c:pt>
                <c:pt idx="88">
                  <c:v>327.99441617755889</c:v>
                </c:pt>
                <c:pt idx="89">
                  <c:v>318.14015193792034</c:v>
                </c:pt>
                <c:pt idx="90">
                  <c:v>309.77497478286466</c:v>
                </c:pt>
                <c:pt idx="91">
                  <c:v>291.65344853304185</c:v>
                </c:pt>
                <c:pt idx="92">
                  <c:v>282.13767146775433</c:v>
                </c:pt>
                <c:pt idx="93">
                  <c:v>294.48881231159822</c:v>
                </c:pt>
                <c:pt idx="94">
                  <c:v>300.74228224103496</c:v>
                </c:pt>
                <c:pt idx="95">
                  <c:v>298.1342451694407</c:v>
                </c:pt>
                <c:pt idx="96">
                  <c:v>288.67742691266608</c:v>
                </c:pt>
                <c:pt idx="97">
                  <c:v>292.4386051079112</c:v>
                </c:pt>
                <c:pt idx="98">
                  <c:v>303.47143636281737</c:v>
                </c:pt>
                <c:pt idx="99">
                  <c:v>312.35677654808433</c:v>
                </c:pt>
                <c:pt idx="100">
                  <c:v>319.96766176545498</c:v>
                </c:pt>
                <c:pt idx="101">
                  <c:v>325.95105704046898</c:v>
                </c:pt>
                <c:pt idx="102">
                  <c:v>329.55477192710839</c:v>
                </c:pt>
                <c:pt idx="103">
                  <c:v>344.82370362003519</c:v>
                </c:pt>
                <c:pt idx="104">
                  <c:v>350.63777608677259</c:v>
                </c:pt>
                <c:pt idx="105">
                  <c:v>345.58403382003394</c:v>
                </c:pt>
                <c:pt idx="106">
                  <c:v>348.19975937201775</c:v>
                </c:pt>
                <c:pt idx="107">
                  <c:v>357.03080166921092</c:v>
                </c:pt>
                <c:pt idx="108">
                  <c:v>348.4556358747198</c:v>
                </c:pt>
                <c:pt idx="109">
                  <c:v>349.83482328151189</c:v>
                </c:pt>
                <c:pt idx="110">
                  <c:v>360.62547840563013</c:v>
                </c:pt>
                <c:pt idx="111">
                  <c:v>357.27057958002257</c:v>
                </c:pt>
                <c:pt idx="112">
                  <c:v>355.72574159391854</c:v>
                </c:pt>
                <c:pt idx="113">
                  <c:v>355.27219127338628</c:v>
                </c:pt>
                <c:pt idx="114">
                  <c:v>355.73830838833697</c:v>
                </c:pt>
                <c:pt idx="115">
                  <c:v>346.47523857621303</c:v>
                </c:pt>
                <c:pt idx="116">
                  <c:v>353.8115052778258</c:v>
                </c:pt>
                <c:pt idx="117">
                  <c:v>366.55296520589081</c:v>
                </c:pt>
                <c:pt idx="118">
                  <c:v>370.63453247345836</c:v>
                </c:pt>
                <c:pt idx="119">
                  <c:v>378.24328879060602</c:v>
                </c:pt>
                <c:pt idx="120">
                  <c:v>371.33770106715593</c:v>
                </c:pt>
                <c:pt idx="121">
                  <c:v>357.9517196190871</c:v>
                </c:pt>
                <c:pt idx="122">
                  <c:v>365.87354912597709</c:v>
                </c:pt>
                <c:pt idx="123">
                  <c:v>367.61986357595538</c:v>
                </c:pt>
                <c:pt idx="124">
                  <c:v>373.61794927006065</c:v>
                </c:pt>
                <c:pt idx="125">
                  <c:v>371.91836121883114</c:v>
                </c:pt>
                <c:pt idx="126">
                  <c:v>375.0436955676962</c:v>
                </c:pt>
                <c:pt idx="127">
                  <c:v>396.02031376681362</c:v>
                </c:pt>
                <c:pt idx="128">
                  <c:v>397.26307345787978</c:v>
                </c:pt>
                <c:pt idx="129">
                  <c:v>374.85588516730002</c:v>
                </c:pt>
                <c:pt idx="130">
                  <c:v>363.11268724309861</c:v>
                </c:pt>
                <c:pt idx="131">
                  <c:v>344.40066965128068</c:v>
                </c:pt>
                <c:pt idx="132">
                  <c:v>366.8987293522182</c:v>
                </c:pt>
                <c:pt idx="133">
                  <c:v>375.14413085661232</c:v>
                </c:pt>
                <c:pt idx="134">
                  <c:v>378.99863072137492</c:v>
                </c:pt>
                <c:pt idx="135">
                  <c:v>386.12787016420498</c:v>
                </c:pt>
                <c:pt idx="136">
                  <c:v>379.34216589091579</c:v>
                </c:pt>
                <c:pt idx="137">
                  <c:v>388.77721252555006</c:v>
                </c:pt>
                <c:pt idx="138">
                  <c:v>389.2646082182614</c:v>
                </c:pt>
                <c:pt idx="139">
                  <c:v>384.67234150829432</c:v>
                </c:pt>
                <c:pt idx="140">
                  <c:v>386.59339518178672</c:v>
                </c:pt>
                <c:pt idx="141">
                  <c:v>381.50939259326043</c:v>
                </c:pt>
                <c:pt idx="142">
                  <c:v>398.68900203942934</c:v>
                </c:pt>
                <c:pt idx="143">
                  <c:v>409.72557423112653</c:v>
                </c:pt>
                <c:pt idx="144">
                  <c:v>416.93197625455764</c:v>
                </c:pt>
                <c:pt idx="145">
                  <c:v>397.59989966705604</c:v>
                </c:pt>
                <c:pt idx="146">
                  <c:v>306.08541757867516</c:v>
                </c:pt>
                <c:pt idx="147">
                  <c:v>358.63274816594293</c:v>
                </c:pt>
                <c:pt idx="148">
                  <c:v>378.27375372636698</c:v>
                </c:pt>
                <c:pt idx="149">
                  <c:v>394.83678524828588</c:v>
                </c:pt>
                <c:pt idx="150">
                  <c:v>414.27882902977893</c:v>
                </c:pt>
                <c:pt idx="151">
                  <c:v>428.19146430368772</c:v>
                </c:pt>
                <c:pt idx="152">
                  <c:v>441.74135039318946</c:v>
                </c:pt>
                <c:pt idx="153">
                  <c:v>433.58230349566998</c:v>
                </c:pt>
                <c:pt idx="154">
                  <c:v>463.9672092859081</c:v>
                </c:pt>
                <c:pt idx="155">
                  <c:v>496.82930806351857</c:v>
                </c:pt>
                <c:pt idx="156">
                  <c:v>488.74379948605252</c:v>
                </c:pt>
                <c:pt idx="157">
                  <c:v>505.91293719058069</c:v>
                </c:pt>
                <c:pt idx="158">
                  <c:v>514.39945116032493</c:v>
                </c:pt>
                <c:pt idx="159">
                  <c:v>529.5265734491353</c:v>
                </c:pt>
                <c:pt idx="160">
                  <c:v>546.85475498432606</c:v>
                </c:pt>
                <c:pt idx="161">
                  <c:v>561.53423107138508</c:v>
                </c:pt>
                <c:pt idx="162">
                  <c:v>584.63318094964598</c:v>
                </c:pt>
                <c:pt idx="163">
                  <c:v>591.69212011674051</c:v>
                </c:pt>
                <c:pt idx="164">
                  <c:v>585.52341452495</c:v>
                </c:pt>
                <c:pt idx="165">
                  <c:v>596.56453006800461</c:v>
                </c:pt>
                <c:pt idx="166">
                  <c:v>565.00275363530568</c:v>
                </c:pt>
                <c:pt idx="167">
                  <c:v>590.00478820870592</c:v>
                </c:pt>
                <c:pt idx="168">
                  <c:v>573.86896342362297</c:v>
                </c:pt>
                <c:pt idx="169">
                  <c:v>561.09250574125963</c:v>
                </c:pt>
                <c:pt idx="170">
                  <c:v>582.63026362479218</c:v>
                </c:pt>
                <c:pt idx="171">
                  <c:v>547.79570863234926</c:v>
                </c:pt>
                <c:pt idx="172">
                  <c:v>560.82834388981485</c:v>
                </c:pt>
                <c:pt idx="173">
                  <c:v>531.02872983722955</c:v>
                </c:pt>
                <c:pt idx="174">
                  <c:v>558.61366025583652</c:v>
                </c:pt>
                <c:pt idx="175">
                  <c:v>546.41044313480654</c:v>
                </c:pt>
                <c:pt idx="176">
                  <c:v>510.00278169719235</c:v>
                </c:pt>
                <c:pt idx="177">
                  <c:v>539.42675600403709</c:v>
                </c:pt>
                <c:pt idx="178">
                  <c:v>572.25925924918351</c:v>
                </c:pt>
                <c:pt idx="179">
                  <c:v>556.40011362459836</c:v>
                </c:pt>
                <c:pt idx="180">
                  <c:v>573.03841193441724</c:v>
                </c:pt>
                <c:pt idx="181">
                  <c:v>558.84088753247931</c:v>
                </c:pt>
                <c:pt idx="182">
                  <c:v>546.71763690229659</c:v>
                </c:pt>
                <c:pt idx="183">
                  <c:v>537.01659621057183</c:v>
                </c:pt>
                <c:pt idx="184">
                  <c:v>532.93107052184871</c:v>
                </c:pt>
                <c:pt idx="185">
                  <c:v>541.68723417492834</c:v>
                </c:pt>
                <c:pt idx="186">
                  <c:v>552.27190856172706</c:v>
                </c:pt>
                <c:pt idx="187">
                  <c:v>534.32582630992658</c:v>
                </c:pt>
                <c:pt idx="188">
                  <c:v>506.92119342599051</c:v>
                </c:pt>
                <c:pt idx="189">
                  <c:v>486.59548233244021</c:v>
                </c:pt>
                <c:pt idx="190">
                  <c:v>522.21007032120337</c:v>
                </c:pt>
                <c:pt idx="191">
                  <c:v>541.54568550166459</c:v>
                </c:pt>
                <c:pt idx="192">
                  <c:v>554.1314328294859</c:v>
                </c:pt>
                <c:pt idx="193">
                  <c:v>566.63989776229766</c:v>
                </c:pt>
                <c:pt idx="194">
                  <c:v>573.87164193857745</c:v>
                </c:pt>
                <c:pt idx="195">
                  <c:v>559.80933891029031</c:v>
                </c:pt>
                <c:pt idx="196">
                  <c:v>553.27342023032895</c:v>
                </c:pt>
                <c:pt idx="197">
                  <c:v>571.07015830919534</c:v>
                </c:pt>
                <c:pt idx="198">
                  <c:v>592.06261162363865</c:v>
                </c:pt>
                <c:pt idx="199">
                  <c:v>586.37583293069838</c:v>
                </c:pt>
                <c:pt idx="200">
                  <c:v>601.22590541332727</c:v>
                </c:pt>
                <c:pt idx="201">
                  <c:v>604.22065684482175</c:v>
                </c:pt>
                <c:pt idx="202">
                  <c:v>626.51869365400285</c:v>
                </c:pt>
                <c:pt idx="203">
                  <c:v>603.93125530935049</c:v>
                </c:pt>
                <c:pt idx="204">
                  <c:v>590.20073440725071</c:v>
                </c:pt>
                <c:pt idx="205">
                  <c:v>566.97972653144541</c:v>
                </c:pt>
                <c:pt idx="206">
                  <c:v>557.59710364716</c:v>
                </c:pt>
                <c:pt idx="207">
                  <c:v>567.05871506959193</c:v>
                </c:pt>
                <c:pt idx="208">
                  <c:v>604.08736670525252</c:v>
                </c:pt>
                <c:pt idx="209">
                  <c:v>633.46293715693787</c:v>
                </c:pt>
                <c:pt idx="210">
                  <c:v>643.2110563142852</c:v>
                </c:pt>
                <c:pt idx="211">
                  <c:v>659.13052995806379</c:v>
                </c:pt>
                <c:pt idx="212">
                  <c:v>663.01779394195944</c:v>
                </c:pt>
                <c:pt idx="213">
                  <c:v>657.55225973740437</c:v>
                </c:pt>
                <c:pt idx="214">
                  <c:v>669.81429427698754</c:v>
                </c:pt>
                <c:pt idx="215">
                  <c:v>677.91627874470396</c:v>
                </c:pt>
                <c:pt idx="216">
                  <c:v>722.85077130354955</c:v>
                </c:pt>
                <c:pt idx="217">
                  <c:v>776.86880586332904</c:v>
                </c:pt>
                <c:pt idx="218">
                  <c:v>747.66</c:v>
                </c:pt>
              </c:numCache>
            </c:numRef>
          </c:val>
          <c:extLst>
            <c:ext xmlns:c16="http://schemas.microsoft.com/office/drawing/2014/chart" uri="{C3380CC4-5D6E-409C-BE32-E72D297353CC}">
              <c16:uniqueId val="{00000000-1A4C-4200-B1C1-31EB13B7E96E}"/>
            </c:ext>
          </c:extLst>
        </c:ser>
        <c:dLbls>
          <c:showLegendKey val="0"/>
          <c:showVal val="0"/>
          <c:showCatName val="0"/>
          <c:showSerName val="0"/>
          <c:showPercent val="0"/>
          <c:showBubbleSize val="0"/>
        </c:dLbls>
        <c:axId val="1326887247"/>
        <c:axId val="1326894927"/>
      </c:areaChart>
      <c:dateAx>
        <c:axId val="1326887247"/>
        <c:scaling>
          <c:orientation val="minMax"/>
          <c:max val="46081"/>
          <c:min val="39448"/>
        </c:scaling>
        <c:delete val="0"/>
        <c:axPos val="b"/>
        <c:numFmt formatCode="yyyy" sourceLinked="0"/>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326894927"/>
        <c:crosses val="autoZero"/>
        <c:auto val="0"/>
        <c:lblOffset val="100"/>
        <c:baseTimeUnit val="months"/>
        <c:majorUnit val="24"/>
        <c:majorTimeUnit val="months"/>
      </c:dateAx>
      <c:valAx>
        <c:axId val="132689492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26887247"/>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0"/>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377038299821144E-2"/>
          <c:y val="0.15081580020109484"/>
          <c:w val="0.48065295609608277"/>
          <c:h val="0.49237489289341363"/>
        </c:manualLayout>
      </c:layout>
      <c:doughnutChart>
        <c:varyColors val="1"/>
        <c:ser>
          <c:idx val="0"/>
          <c:order val="0"/>
          <c:tx>
            <c:strRef>
              <c:f>Sheet1!$B$1</c:f>
              <c:strCache>
                <c:ptCount val="1"/>
                <c:pt idx="0">
                  <c:v>Current Portfolio - Equity Sectors (GICS)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EDE-4965-9109-83C38B0CE3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EDE-4965-9109-83C38B0CE3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EDE-4965-9109-83C38B0CE3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EDE-4965-9109-83C38B0CE3C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EDE-4965-9109-83C38B0CE3C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EDE-4965-9109-83C38B0CE3C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1EDE-4965-9109-83C38B0CE3CD}"/>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1EDE-4965-9109-83C38B0CE3CD}"/>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1EDE-4965-9109-83C38B0CE3CD}"/>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1EDE-4965-9109-83C38B0CE3CD}"/>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1EDE-4965-9109-83C38B0CE3CD}"/>
              </c:ext>
            </c:extLst>
          </c:dPt>
          <c:cat>
            <c:multiLvlStrRef>
              <c:f>Sheet1!$A$2:$B$12</c:f>
              <c:multiLvlStrCache>
                <c:ptCount val="11"/>
                <c:lvl>
                  <c:pt idx="0">
                    <c:v>25.3%</c:v>
                  </c:pt>
                  <c:pt idx="1">
                    <c:v>10.6%</c:v>
                  </c:pt>
                  <c:pt idx="2">
                    <c:v>35.3%</c:v>
                  </c:pt>
                  <c:pt idx="3">
                    <c:v>2.2%</c:v>
                  </c:pt>
                  <c:pt idx="4">
                    <c:v>6.1%</c:v>
                  </c:pt>
                  <c:pt idx="5">
                    <c:v>3.7%</c:v>
                  </c:pt>
                  <c:pt idx="6">
                    <c:v>8.2%</c:v>
                  </c:pt>
                  <c:pt idx="7">
                    <c:v>0.0%</c:v>
                  </c:pt>
                  <c:pt idx="8">
                    <c:v>0.0%</c:v>
                  </c:pt>
                  <c:pt idx="9">
                    <c:v>0.0%</c:v>
                  </c:pt>
                  <c:pt idx="10">
                    <c:v>8.3%</c:v>
                  </c:pt>
                </c:lvl>
                <c:lvl>
                  <c:pt idx="0">
                    <c:v>Energy</c:v>
                  </c:pt>
                  <c:pt idx="1">
                    <c:v>Materials</c:v>
                  </c:pt>
                  <c:pt idx="2">
                    <c:v>Industrials</c:v>
                  </c:pt>
                  <c:pt idx="3">
                    <c:v>Consumer Discretionary</c:v>
                  </c:pt>
                  <c:pt idx="4">
                    <c:v>Consumer Staples</c:v>
                  </c:pt>
                  <c:pt idx="5">
                    <c:v>Healthcare</c:v>
                  </c:pt>
                  <c:pt idx="6">
                    <c:v>Financials</c:v>
                  </c:pt>
                  <c:pt idx="7">
                    <c:v>Information Technology</c:v>
                  </c:pt>
                  <c:pt idx="8">
                    <c:v>Communication Services</c:v>
                  </c:pt>
                  <c:pt idx="9">
                    <c:v>Utilities</c:v>
                  </c:pt>
                  <c:pt idx="10">
                    <c:v>Real Estate</c:v>
                  </c:pt>
                </c:lvl>
              </c:multiLvlStrCache>
            </c:multiLvlStrRef>
          </c:cat>
          <c:val>
            <c:numRef>
              <c:f>Sheet1!$B$2:$B$12</c:f>
              <c:numCache>
                <c:formatCode>0.0%</c:formatCode>
                <c:ptCount val="11"/>
                <c:pt idx="0">
                  <c:v>0.253</c:v>
                </c:pt>
                <c:pt idx="1">
                  <c:v>0.106</c:v>
                </c:pt>
                <c:pt idx="2">
                  <c:v>0.35299999999999998</c:v>
                </c:pt>
                <c:pt idx="3">
                  <c:v>2.1999999999999999E-2</c:v>
                </c:pt>
                <c:pt idx="4">
                  <c:v>6.0999999999999999E-2</c:v>
                </c:pt>
                <c:pt idx="5">
                  <c:v>3.6999999999999998E-2</c:v>
                </c:pt>
                <c:pt idx="6">
                  <c:v>8.2000000000000003E-2</c:v>
                </c:pt>
                <c:pt idx="7">
                  <c:v>0</c:v>
                </c:pt>
                <c:pt idx="8">
                  <c:v>0</c:v>
                </c:pt>
                <c:pt idx="9">
                  <c:v>0</c:v>
                </c:pt>
                <c:pt idx="10">
                  <c:v>8.3000000000000004E-2</c:v>
                </c:pt>
              </c:numCache>
            </c:numRef>
          </c:val>
          <c:extLst>
            <c:ext xmlns:c16="http://schemas.microsoft.com/office/drawing/2014/chart" uri="{C3380CC4-5D6E-409C-BE32-E72D297353CC}">
              <c16:uniqueId val="{00000016-1EDE-4965-9109-83C38B0CE3CD}"/>
            </c:ext>
          </c:extLst>
        </c:ser>
        <c:dLbls>
          <c:showLegendKey val="0"/>
          <c:showVal val="0"/>
          <c:showCatName val="0"/>
          <c:showSerName val="0"/>
          <c:showPercent val="0"/>
          <c:showBubbleSize val="0"/>
          <c:showLeaderLines val="1"/>
        </c:dLbls>
        <c:firstSliceAng val="0"/>
        <c:holeSize val="40"/>
      </c:doughnutChart>
      <c:spPr>
        <a:noFill/>
        <a:ln>
          <a:noFill/>
        </a:ln>
        <a:effectLst/>
      </c:spPr>
    </c:plotArea>
    <c:legend>
      <c:legendPos val="r"/>
      <c:layout>
        <c:manualLayout>
          <c:xMode val="edge"/>
          <c:yMode val="edge"/>
          <c:x val="0.52802804487179489"/>
          <c:y val="9.2346050870147231E-2"/>
          <c:w val="0.45739495332932945"/>
          <c:h val="0.68184036144578308"/>
        </c:manualLayout>
      </c:layout>
      <c:overlay val="0"/>
      <c:spPr>
        <a:noFill/>
        <a:ln>
          <a:noFill/>
        </a:ln>
        <a:effectLst/>
      </c:spPr>
      <c:txPr>
        <a:bodyPr rot="0" spcFirstLastPara="1" vertOverflow="ellipsis" vert="horz" wrap="square" anchor="t" anchorCtr="1"/>
        <a:lstStyle/>
        <a:p>
          <a:pPr>
            <a:defRPr sz="900" b="0" i="0" u="none" strike="noStrike" kern="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A8AAFB-C66A-4089-A179-BA9C084D736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a:extLst>
              <a:ext uri="{FF2B5EF4-FFF2-40B4-BE49-F238E27FC236}">
                <a16:creationId xmlns:a16="http://schemas.microsoft.com/office/drawing/2014/main" id="{A57E68B6-53ED-45FC-BD29-E7EFE2807E3C}"/>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03F106BC-066F-4FA8-B03D-175D7CBB8D9D}" type="datetimeFigureOut">
              <a:rPr lang="en-CA" smtClean="0"/>
              <a:t>2026-04-14</a:t>
            </a:fld>
            <a:endParaRPr lang="en-CA"/>
          </a:p>
        </p:txBody>
      </p:sp>
      <p:sp>
        <p:nvSpPr>
          <p:cNvPr id="4" name="Footer Placeholder 3">
            <a:extLst>
              <a:ext uri="{FF2B5EF4-FFF2-40B4-BE49-F238E27FC236}">
                <a16:creationId xmlns:a16="http://schemas.microsoft.com/office/drawing/2014/main" id="{0A12F30A-D5ED-40C8-8C0F-988A368D2CE9}"/>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729164BF-59CD-4794-8C1E-78A29B23DF0F}"/>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D9624C6-D03B-4B7F-A385-D5CFAF7A93E0}" type="slidenum">
              <a:rPr lang="en-CA" smtClean="0"/>
              <a:t>‹#›</a:t>
            </a:fld>
            <a:endParaRPr lang="en-CA"/>
          </a:p>
        </p:txBody>
      </p:sp>
    </p:spTree>
    <p:extLst>
      <p:ext uri="{BB962C8B-B14F-4D97-AF65-F5344CB8AC3E}">
        <p14:creationId xmlns:p14="http://schemas.microsoft.com/office/powerpoint/2010/main" val="7476063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A6650D1-734E-460E-9440-8422E2023DA6}" type="datetimeFigureOut">
              <a:rPr lang="en-CA" smtClean="0"/>
              <a:t>2026-04-14</a:t>
            </a:fld>
            <a:endParaRPr lang="en-CA"/>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53B3A1E-4AF5-4982-82E0-CBEA7D7AE06F}" type="slidenum">
              <a:rPr lang="en-CA" smtClean="0"/>
              <a:t>‹#›</a:t>
            </a:fld>
            <a:endParaRPr lang="en-CA"/>
          </a:p>
        </p:txBody>
      </p:sp>
    </p:spTree>
    <p:extLst>
      <p:ext uri="{BB962C8B-B14F-4D97-AF65-F5344CB8AC3E}">
        <p14:creationId xmlns:p14="http://schemas.microsoft.com/office/powerpoint/2010/main" val="289871188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C77BF3-EC8B-42A4-AA43-4DDE62612AE7}"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5420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EC06CC-5B6D-4362-82AF-8879CD9A08C0}"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83151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ECEBE-CE6C-4D63-9CC0-119EE529E15D}"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4154356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A9A31-FF42-4200-9B06-FB255CA4D062}"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10833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FFF111-A1DD-4A93-A320-190B9CDD3E84}"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24006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1D50C5-C06B-4F91-B5CF-759DCBEF03DC}"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54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71C294-5D39-4C2D-9F7F-F5CCAE8F0A39}" type="datetime1">
              <a:rPr lang="en-CA" smtClean="0"/>
              <a:t>2026-04-14</a:t>
            </a:fld>
            <a:endParaRPr lang="en-CA"/>
          </a:p>
        </p:txBody>
      </p:sp>
      <p:sp>
        <p:nvSpPr>
          <p:cNvPr id="8" name="Footer Placeholder 7"/>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9" name="Slide Number Placeholder 8"/>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97342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19865D-3E0B-4A65-9ED6-9FF7FDCE54D5}" type="datetime1">
              <a:rPr lang="en-CA" smtClean="0"/>
              <a:t>2026-04-14</a:t>
            </a:fld>
            <a:endParaRPr lang="en-CA"/>
          </a:p>
        </p:txBody>
      </p:sp>
      <p:sp>
        <p:nvSpPr>
          <p:cNvPr id="4" name="Footer Placeholder 3"/>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5" name="Slide Number Placeholder 4"/>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524640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25FAD9-09D4-4A33-BC0A-9A61E3255A88}" type="datetime1">
              <a:rPr lang="en-CA" smtClean="0"/>
              <a:t>2026-04-14</a:t>
            </a:fld>
            <a:endParaRPr lang="en-CA"/>
          </a:p>
        </p:txBody>
      </p:sp>
      <p:sp>
        <p:nvSpPr>
          <p:cNvPr id="3" name="Footer Placeholder 2"/>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4" name="Slide Number Placeholder 3"/>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271174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F4978F0-B976-4657-8487-B7A8D6D39C67}"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443181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35C687-A3E5-4690-BA22-B9CA99708D02}"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409467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3F59071-16AA-4BC6-AAEA-519406139615}" type="datetime1">
              <a:rPr lang="en-CA" smtClean="0"/>
              <a:t>2026-04-14</a:t>
            </a:fld>
            <a:endParaRPr lang="en-CA"/>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D11D759-A885-4FDE-ADC7-495019FAEC82}" type="slidenum">
              <a:rPr lang="en-CA" smtClean="0"/>
              <a:t>‹#›</a:t>
            </a:fld>
            <a:endParaRPr lang="en-CA"/>
          </a:p>
        </p:txBody>
      </p:sp>
    </p:spTree>
    <p:extLst>
      <p:ext uri="{BB962C8B-B14F-4D97-AF65-F5344CB8AC3E}">
        <p14:creationId xmlns:p14="http://schemas.microsoft.com/office/powerpoint/2010/main" val="21442517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6DA42A4F-E522-41E6-A2D5-CD5CC7219C46}"/>
              </a:ext>
            </a:extLst>
          </p:cNvPr>
          <p:cNvSpPr>
            <a:spLocks noGrp="1"/>
          </p:cNvSpPr>
          <p:nvPr>
            <p:ph type="ftr" sz="quarter" idx="11"/>
          </p:nvPr>
        </p:nvSpPr>
        <p:spPr>
          <a:xfrm>
            <a:off x="1" y="8892000"/>
            <a:ext cx="6857999" cy="252000"/>
          </a:xfrm>
        </p:spPr>
        <p:txBody>
          <a:bodyPr/>
          <a:lstStyle/>
          <a:p>
            <a:r>
              <a:rPr lang="en-US" dirty="0">
                <a:solidFill>
                  <a:srgbClr val="002060"/>
                </a:solidFill>
              </a:rPr>
              <a:t>Barrantagh Investment Management|100 Yonge St., Suite 1700, Toronto, ON, M5C 2W1|416.868.6295</a:t>
            </a:r>
            <a:endParaRPr lang="en-CA" dirty="0">
              <a:solidFill>
                <a:srgbClr val="002060"/>
              </a:solidFill>
            </a:endParaRPr>
          </a:p>
        </p:txBody>
      </p:sp>
      <p:sp>
        <p:nvSpPr>
          <p:cNvPr id="25" name="TextBox 24">
            <a:extLst>
              <a:ext uri="{FF2B5EF4-FFF2-40B4-BE49-F238E27FC236}">
                <a16:creationId xmlns:a16="http://schemas.microsoft.com/office/drawing/2014/main" id="{0B4CD19C-DBDD-4D7E-B7CE-89DB797E095D}"/>
              </a:ext>
            </a:extLst>
          </p:cNvPr>
          <p:cNvSpPr txBox="1"/>
          <p:nvPr/>
        </p:nvSpPr>
        <p:spPr>
          <a:xfrm>
            <a:off x="3695700" y="619014"/>
            <a:ext cx="2802809" cy="400110"/>
          </a:xfrm>
          <a:prstGeom prst="rect">
            <a:avLst/>
          </a:prstGeom>
          <a:noFill/>
        </p:spPr>
        <p:txBody>
          <a:bodyPr wrap="square" rtlCol="0">
            <a:spAutoFit/>
          </a:bodyPr>
          <a:lstStyle/>
          <a:p>
            <a:r>
              <a:rPr lang="en-CA" sz="1000" b="1" dirty="0"/>
              <a:t>Investment Growth (CDN$) *</a:t>
            </a:r>
          </a:p>
          <a:p>
            <a:r>
              <a:rPr lang="en-CA" sz="1000" dirty="0"/>
              <a:t>Time Period: Jan 1 2008 to March 31, 2026</a:t>
            </a:r>
          </a:p>
        </p:txBody>
      </p:sp>
      <p:sp>
        <p:nvSpPr>
          <p:cNvPr id="26" name="TextBox 25">
            <a:extLst>
              <a:ext uri="{FF2B5EF4-FFF2-40B4-BE49-F238E27FC236}">
                <a16:creationId xmlns:a16="http://schemas.microsoft.com/office/drawing/2014/main" id="{FEB77D58-CA41-4436-8DA3-399BA477C45A}"/>
              </a:ext>
            </a:extLst>
          </p:cNvPr>
          <p:cNvSpPr txBox="1"/>
          <p:nvPr/>
        </p:nvSpPr>
        <p:spPr>
          <a:xfrm>
            <a:off x="1" y="14215"/>
            <a:ext cx="4472940" cy="504000"/>
          </a:xfrm>
          <a:prstGeom prst="rect">
            <a:avLst/>
          </a:prstGeom>
          <a:solidFill>
            <a:schemeClr val="accent1">
              <a:lumMod val="75000"/>
            </a:schemeClr>
          </a:solidFill>
        </p:spPr>
        <p:txBody>
          <a:bodyPr wrap="square" rtlCol="0" anchor="ctr">
            <a:spAutoFit/>
          </a:bodyPr>
          <a:lstStyle/>
          <a:p>
            <a:r>
              <a:rPr lang="en-CA" sz="1700" b="1" dirty="0">
                <a:solidFill>
                  <a:schemeClr val="bg1"/>
                </a:solidFill>
              </a:rPr>
              <a:t>Barrantagh Small Cap Canadian Equity Strategy</a:t>
            </a:r>
            <a:endParaRPr lang="en-CA" sz="1700" b="1" dirty="0">
              <a:solidFill>
                <a:schemeClr val="bg1"/>
              </a:solidFill>
              <a:highlight>
                <a:srgbClr val="000080"/>
              </a:highlight>
            </a:endParaRPr>
          </a:p>
        </p:txBody>
      </p:sp>
      <p:sp>
        <p:nvSpPr>
          <p:cNvPr id="8" name="TextBox 7">
            <a:extLst>
              <a:ext uri="{FF2B5EF4-FFF2-40B4-BE49-F238E27FC236}">
                <a16:creationId xmlns:a16="http://schemas.microsoft.com/office/drawing/2014/main" id="{E21682F4-FF39-4C63-B74B-304E7C43C6DD}"/>
              </a:ext>
            </a:extLst>
          </p:cNvPr>
          <p:cNvSpPr txBox="1"/>
          <p:nvPr/>
        </p:nvSpPr>
        <p:spPr>
          <a:xfrm>
            <a:off x="20777" y="629965"/>
            <a:ext cx="3345795" cy="784830"/>
          </a:xfrm>
          <a:prstGeom prst="rect">
            <a:avLst/>
          </a:prstGeom>
          <a:noFill/>
        </p:spPr>
        <p:txBody>
          <a:bodyPr wrap="square" rtlCol="0">
            <a:spAutoFit/>
          </a:bodyPr>
          <a:lstStyle/>
          <a:p>
            <a:r>
              <a:rPr lang="en-US" sz="900" b="0" i="0" u="none" strike="noStrike" baseline="0" dirty="0">
                <a:solidFill>
                  <a:srgbClr val="000000"/>
                </a:solidFill>
              </a:rPr>
              <a:t>Barrantagh Investment Management Inc. is a bottom-up, value driven investment manager with over 25 years history of offering investment services to both high net worth and institutional clients. Our investment philosophy is based on 3 key values that define quality:</a:t>
            </a:r>
          </a:p>
        </p:txBody>
      </p:sp>
      <p:sp>
        <p:nvSpPr>
          <p:cNvPr id="13" name="TextBox 12">
            <a:extLst>
              <a:ext uri="{FF2B5EF4-FFF2-40B4-BE49-F238E27FC236}">
                <a16:creationId xmlns:a16="http://schemas.microsoft.com/office/drawing/2014/main" id="{3975414B-F5E4-4351-830A-5828CCFAFC37}"/>
              </a:ext>
            </a:extLst>
          </p:cNvPr>
          <p:cNvSpPr txBox="1"/>
          <p:nvPr/>
        </p:nvSpPr>
        <p:spPr>
          <a:xfrm>
            <a:off x="20777" y="3808149"/>
            <a:ext cx="2827984" cy="784830"/>
          </a:xfrm>
          <a:prstGeom prst="rect">
            <a:avLst/>
          </a:prstGeom>
          <a:noFill/>
        </p:spPr>
        <p:txBody>
          <a:bodyPr wrap="square" rtlCol="0">
            <a:spAutoFit/>
          </a:bodyPr>
          <a:lstStyle/>
          <a:p>
            <a:pPr marR="0" algn="l" rtl="0"/>
            <a:r>
              <a:rPr lang="en-CA" sz="900" b="1" i="0" u="none" strike="noStrike" baseline="0" dirty="0">
                <a:solidFill>
                  <a:srgbClr val="000000"/>
                </a:solidFill>
              </a:rPr>
              <a:t>Portfolio Characteristics</a:t>
            </a:r>
            <a:endParaRPr lang="en-US" sz="900" b="0" i="0" u="none" strike="noStrike" baseline="0" dirty="0">
              <a:solidFill>
                <a:srgbClr val="000000"/>
              </a:solidFill>
            </a:endParaRPr>
          </a:p>
          <a:p>
            <a:pPr marR="0" algn="l" rtl="0"/>
            <a:r>
              <a:rPr lang="en-US" sz="900" b="0" i="0" u="none" strike="noStrike" baseline="0" dirty="0">
                <a:solidFill>
                  <a:srgbClr val="000000"/>
                </a:solidFill>
              </a:rPr>
              <a:t>Current number of holdings: </a:t>
            </a:r>
            <a:r>
              <a:rPr lang="en-US" sz="900" dirty="0">
                <a:solidFill>
                  <a:srgbClr val="000000"/>
                </a:solidFill>
              </a:rPr>
              <a:t>32</a:t>
            </a:r>
            <a:endParaRPr lang="en-US" sz="900" b="0" i="0" u="none" strike="noStrike" baseline="0" dirty="0">
              <a:solidFill>
                <a:srgbClr val="000000"/>
              </a:solidFill>
            </a:endParaRPr>
          </a:p>
          <a:p>
            <a:pPr marR="0" algn="l" rtl="0"/>
            <a:r>
              <a:rPr lang="en-CA" sz="900" b="0" i="0" u="none" strike="noStrike" baseline="0" dirty="0">
                <a:solidFill>
                  <a:srgbClr val="000000"/>
                </a:solidFill>
              </a:rPr>
              <a:t>Current Yield:  2.0%</a:t>
            </a:r>
            <a:endParaRPr lang="en-US" sz="900" b="0" i="0" u="none" strike="noStrike" baseline="0" dirty="0">
              <a:solidFill>
                <a:srgbClr val="000000"/>
              </a:solidFill>
            </a:endParaRPr>
          </a:p>
          <a:p>
            <a:pPr marR="0" algn="l" rtl="0"/>
            <a:r>
              <a:rPr lang="en-US" sz="900" b="0" i="0" u="none" strike="noStrike" baseline="0" dirty="0">
                <a:solidFill>
                  <a:srgbClr val="000000"/>
                </a:solidFill>
              </a:rPr>
              <a:t>Average Market Capitalization: $</a:t>
            </a:r>
            <a:r>
              <a:rPr lang="en-US" sz="900" dirty="0">
                <a:solidFill>
                  <a:srgbClr val="000000"/>
                </a:solidFill>
              </a:rPr>
              <a:t>3.0</a:t>
            </a:r>
            <a:r>
              <a:rPr lang="en-US" sz="900" b="0" i="0" u="none" strike="noStrike" baseline="0" dirty="0">
                <a:solidFill>
                  <a:srgbClr val="000000"/>
                </a:solidFill>
              </a:rPr>
              <a:t> Billion</a:t>
            </a:r>
          </a:p>
          <a:p>
            <a:pPr marR="0" algn="l" rtl="0"/>
            <a:r>
              <a:rPr lang="en-US" sz="900" b="0" i="0" u="none" strike="noStrike" baseline="0" dirty="0">
                <a:solidFill>
                  <a:srgbClr val="000000"/>
                </a:solidFill>
              </a:rPr>
              <a:t>Diversification across 8 of 11 Sectors</a:t>
            </a:r>
          </a:p>
        </p:txBody>
      </p:sp>
      <p:sp>
        <p:nvSpPr>
          <p:cNvPr id="15" name="TextBox 14">
            <a:extLst>
              <a:ext uri="{FF2B5EF4-FFF2-40B4-BE49-F238E27FC236}">
                <a16:creationId xmlns:a16="http://schemas.microsoft.com/office/drawing/2014/main" id="{50075E47-644E-416F-A7C5-E44F8491303F}"/>
              </a:ext>
            </a:extLst>
          </p:cNvPr>
          <p:cNvSpPr txBox="1"/>
          <p:nvPr/>
        </p:nvSpPr>
        <p:spPr>
          <a:xfrm>
            <a:off x="86278" y="8419977"/>
            <a:ext cx="6661262" cy="415498"/>
          </a:xfrm>
          <a:prstGeom prst="rect">
            <a:avLst/>
          </a:prstGeom>
          <a:noFill/>
        </p:spPr>
        <p:txBody>
          <a:bodyPr wrap="square" rtlCol="0">
            <a:spAutoFit/>
          </a:bodyPr>
          <a:lstStyle/>
          <a:p>
            <a:pPr marR="0" algn="just" rtl="0"/>
            <a:r>
              <a:rPr lang="en-US" sz="700" b="0" i="0" u="none" strike="noStrike" baseline="0" dirty="0">
                <a:solidFill>
                  <a:srgbClr val="000000"/>
                </a:solidFill>
              </a:rPr>
              <a:t>* Investment returns shown are provided for informational purposes only and are calculated before management fees (gross of fees). Returns are annualized for periods greater than 1 year and calculated on a total return basis which includes income and capital gains (losses).   Investment performance is calculated from a composite of identical client accounts.  Past performance is no guarantee of future performance and future performance will fluctuate with future market outcomes.</a:t>
            </a:r>
          </a:p>
        </p:txBody>
      </p:sp>
      <p:sp>
        <p:nvSpPr>
          <p:cNvPr id="17" name="TextBox 16">
            <a:extLst>
              <a:ext uri="{FF2B5EF4-FFF2-40B4-BE49-F238E27FC236}">
                <a16:creationId xmlns:a16="http://schemas.microsoft.com/office/drawing/2014/main" id="{921E4E59-389E-4C45-A58E-B8B668923111}"/>
              </a:ext>
            </a:extLst>
          </p:cNvPr>
          <p:cNvSpPr txBox="1"/>
          <p:nvPr/>
        </p:nvSpPr>
        <p:spPr>
          <a:xfrm>
            <a:off x="6929" y="5611090"/>
            <a:ext cx="2175087" cy="230832"/>
          </a:xfrm>
          <a:prstGeom prst="rect">
            <a:avLst/>
          </a:prstGeom>
          <a:noFill/>
        </p:spPr>
        <p:txBody>
          <a:bodyPr wrap="square" rtlCol="0">
            <a:spAutoFit/>
          </a:bodyPr>
          <a:lstStyle/>
          <a:p>
            <a:r>
              <a:rPr lang="en-CA" sz="900" b="1" dirty="0"/>
              <a:t>Investment Performance Chart *</a:t>
            </a:r>
          </a:p>
        </p:txBody>
      </p:sp>
      <p:sp>
        <p:nvSpPr>
          <p:cNvPr id="27" name="TextBox 26">
            <a:extLst>
              <a:ext uri="{FF2B5EF4-FFF2-40B4-BE49-F238E27FC236}">
                <a16:creationId xmlns:a16="http://schemas.microsoft.com/office/drawing/2014/main" id="{8005616B-5ED5-4AAE-97DF-8364A9B272CD}"/>
              </a:ext>
            </a:extLst>
          </p:cNvPr>
          <p:cNvSpPr txBox="1"/>
          <p:nvPr/>
        </p:nvSpPr>
        <p:spPr>
          <a:xfrm>
            <a:off x="-16622" y="4834170"/>
            <a:ext cx="1707844" cy="230832"/>
          </a:xfrm>
          <a:prstGeom prst="rect">
            <a:avLst/>
          </a:prstGeom>
          <a:noFill/>
        </p:spPr>
        <p:txBody>
          <a:bodyPr wrap="square" rtlCol="0">
            <a:spAutoFit/>
          </a:bodyPr>
          <a:lstStyle/>
          <a:p>
            <a:r>
              <a:rPr lang="en-CA" sz="900" b="1" dirty="0"/>
              <a:t>Trailing Returns *</a:t>
            </a:r>
          </a:p>
        </p:txBody>
      </p:sp>
      <p:sp>
        <p:nvSpPr>
          <p:cNvPr id="33" name="TextBox 32">
            <a:extLst>
              <a:ext uri="{FF2B5EF4-FFF2-40B4-BE49-F238E27FC236}">
                <a16:creationId xmlns:a16="http://schemas.microsoft.com/office/drawing/2014/main" id="{D3829267-DA6E-466D-81DC-5C3A6AF69716}"/>
              </a:ext>
            </a:extLst>
          </p:cNvPr>
          <p:cNvSpPr txBox="1"/>
          <p:nvPr/>
        </p:nvSpPr>
        <p:spPr>
          <a:xfrm>
            <a:off x="-48081" y="1499508"/>
            <a:ext cx="1456802" cy="230832"/>
          </a:xfrm>
          <a:prstGeom prst="rect">
            <a:avLst/>
          </a:prstGeom>
          <a:noFill/>
        </p:spPr>
        <p:txBody>
          <a:bodyPr wrap="square" rtlCol="0">
            <a:spAutoFit/>
          </a:bodyPr>
          <a:lstStyle/>
          <a:p>
            <a:r>
              <a:rPr lang="en-CA" sz="900" b="1" dirty="0">
                <a:solidFill>
                  <a:srgbClr val="336699"/>
                </a:solidFill>
              </a:rPr>
              <a:t>Investment Philosophy</a:t>
            </a:r>
          </a:p>
        </p:txBody>
      </p:sp>
      <p:pic>
        <p:nvPicPr>
          <p:cNvPr id="4" name="Picture 3">
            <a:extLst>
              <a:ext uri="{FF2B5EF4-FFF2-40B4-BE49-F238E27FC236}">
                <a16:creationId xmlns:a16="http://schemas.microsoft.com/office/drawing/2014/main" id="{1C3C3C51-7F89-44C9-A706-B7A8ED93EA23}"/>
              </a:ext>
            </a:extLst>
          </p:cNvPr>
          <p:cNvPicPr>
            <a:picLocks noChangeAspect="1"/>
          </p:cNvPicPr>
          <p:nvPr/>
        </p:nvPicPr>
        <p:blipFill>
          <a:blip r:embed="rId2"/>
          <a:stretch>
            <a:fillRect/>
          </a:stretch>
        </p:blipFill>
        <p:spPr>
          <a:xfrm>
            <a:off x="4541327" y="-72821"/>
            <a:ext cx="2225233" cy="731583"/>
          </a:xfrm>
          <a:prstGeom prst="rect">
            <a:avLst/>
          </a:prstGeom>
        </p:spPr>
      </p:pic>
      <p:pic>
        <p:nvPicPr>
          <p:cNvPr id="23" name="Picture 22">
            <a:extLst>
              <a:ext uri="{FF2B5EF4-FFF2-40B4-BE49-F238E27FC236}">
                <a16:creationId xmlns:a16="http://schemas.microsoft.com/office/drawing/2014/main" id="{AAECECD4-E9E1-2BC3-CD01-16A59A37C670}"/>
              </a:ext>
            </a:extLst>
          </p:cNvPr>
          <p:cNvPicPr>
            <a:picLocks noChangeAspect="1"/>
          </p:cNvPicPr>
          <p:nvPr/>
        </p:nvPicPr>
        <p:blipFill>
          <a:blip r:embed="rId3"/>
          <a:stretch>
            <a:fillRect/>
          </a:stretch>
        </p:blipFill>
        <p:spPr>
          <a:xfrm>
            <a:off x="0" y="1651348"/>
            <a:ext cx="3761248" cy="2240975"/>
          </a:xfrm>
          <a:prstGeom prst="rect">
            <a:avLst/>
          </a:prstGeom>
        </p:spPr>
      </p:pic>
      <p:graphicFrame>
        <p:nvGraphicFramePr>
          <p:cNvPr id="2" name="Chart 1">
            <a:extLst>
              <a:ext uri="{FF2B5EF4-FFF2-40B4-BE49-F238E27FC236}">
                <a16:creationId xmlns:a16="http://schemas.microsoft.com/office/drawing/2014/main" id="{21F01654-E547-B85C-B6FC-9215B4D426D3}"/>
              </a:ext>
            </a:extLst>
          </p:cNvPr>
          <p:cNvGraphicFramePr/>
          <p:nvPr>
            <p:extLst>
              <p:ext uri="{D42A27DB-BD31-4B8C-83A1-F6EECF244321}">
                <p14:modId xmlns:p14="http://schemas.microsoft.com/office/powerpoint/2010/main" val="3640965113"/>
              </p:ext>
            </p:extLst>
          </p:nvPr>
        </p:nvGraphicFramePr>
        <p:xfrm>
          <a:off x="563648" y="5911164"/>
          <a:ext cx="5934861" cy="245228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A45528A8-F4B0-9ED1-BFEA-F85B2C1AC781}"/>
              </a:ext>
            </a:extLst>
          </p:cNvPr>
          <p:cNvGraphicFramePr/>
          <p:nvPr>
            <p:extLst>
              <p:ext uri="{D42A27DB-BD31-4B8C-83A1-F6EECF244321}">
                <p14:modId xmlns:p14="http://schemas.microsoft.com/office/powerpoint/2010/main" val="1189365171"/>
              </p:ext>
            </p:extLst>
          </p:nvPr>
        </p:nvGraphicFramePr>
        <p:xfrm>
          <a:off x="3559753" y="1131232"/>
          <a:ext cx="3305176" cy="257760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Table 6">
            <a:extLst>
              <a:ext uri="{FF2B5EF4-FFF2-40B4-BE49-F238E27FC236}">
                <a16:creationId xmlns:a16="http://schemas.microsoft.com/office/drawing/2014/main" id="{7806A744-211B-BEA5-1EAD-05965E42B9F3}"/>
              </a:ext>
            </a:extLst>
          </p:cNvPr>
          <p:cNvGraphicFramePr>
            <a:graphicFrameLocks noGrp="1"/>
          </p:cNvGraphicFramePr>
          <p:nvPr>
            <p:extLst>
              <p:ext uri="{D42A27DB-BD31-4B8C-83A1-F6EECF244321}">
                <p14:modId xmlns:p14="http://schemas.microsoft.com/office/powerpoint/2010/main" val="964609334"/>
              </p:ext>
            </p:extLst>
          </p:nvPr>
        </p:nvGraphicFramePr>
        <p:xfrm>
          <a:off x="887760" y="4886521"/>
          <a:ext cx="4957623" cy="548640"/>
        </p:xfrm>
        <a:graphic>
          <a:graphicData uri="http://schemas.openxmlformats.org/drawingml/2006/table">
            <a:tbl>
              <a:tblPr firstRow="1" bandRow="1">
                <a:tableStyleId>{5C22544A-7EE6-4342-B048-85BDC9FD1C3A}</a:tableStyleId>
              </a:tblPr>
              <a:tblGrid>
                <a:gridCol w="1542943">
                  <a:extLst>
                    <a:ext uri="{9D8B030D-6E8A-4147-A177-3AD203B41FA5}">
                      <a16:colId xmlns:a16="http://schemas.microsoft.com/office/drawing/2014/main" val="1973240486"/>
                    </a:ext>
                  </a:extLst>
                </a:gridCol>
                <a:gridCol w="550386">
                  <a:extLst>
                    <a:ext uri="{9D8B030D-6E8A-4147-A177-3AD203B41FA5}">
                      <a16:colId xmlns:a16="http://schemas.microsoft.com/office/drawing/2014/main" val="2252763660"/>
                    </a:ext>
                  </a:extLst>
                </a:gridCol>
                <a:gridCol w="553973">
                  <a:extLst>
                    <a:ext uri="{9D8B030D-6E8A-4147-A177-3AD203B41FA5}">
                      <a16:colId xmlns:a16="http://schemas.microsoft.com/office/drawing/2014/main" val="150373185"/>
                    </a:ext>
                  </a:extLst>
                </a:gridCol>
                <a:gridCol w="638210">
                  <a:extLst>
                    <a:ext uri="{9D8B030D-6E8A-4147-A177-3AD203B41FA5}">
                      <a16:colId xmlns:a16="http://schemas.microsoft.com/office/drawing/2014/main" val="3202296765"/>
                    </a:ext>
                  </a:extLst>
                </a:gridCol>
                <a:gridCol w="536097">
                  <a:extLst>
                    <a:ext uri="{9D8B030D-6E8A-4147-A177-3AD203B41FA5}">
                      <a16:colId xmlns:a16="http://schemas.microsoft.com/office/drawing/2014/main" val="2628520164"/>
                    </a:ext>
                  </a:extLst>
                </a:gridCol>
                <a:gridCol w="536097">
                  <a:extLst>
                    <a:ext uri="{9D8B030D-6E8A-4147-A177-3AD203B41FA5}">
                      <a16:colId xmlns:a16="http://schemas.microsoft.com/office/drawing/2014/main" val="718825227"/>
                    </a:ext>
                  </a:extLst>
                </a:gridCol>
                <a:gridCol w="599917">
                  <a:extLst>
                    <a:ext uri="{9D8B030D-6E8A-4147-A177-3AD203B41FA5}">
                      <a16:colId xmlns:a16="http://schemas.microsoft.com/office/drawing/2014/main" val="3094038368"/>
                    </a:ext>
                  </a:extLst>
                </a:gridCol>
              </a:tblGrid>
              <a:tr h="191045">
                <a:tc>
                  <a:txBody>
                    <a:bodyPr/>
                    <a:lstStyle/>
                    <a:p>
                      <a:endParaRPr lang="en-CA" sz="800" dirty="0">
                        <a:solidFill>
                          <a:schemeClr val="tx1"/>
                        </a:solidFill>
                      </a:endParaRPr>
                    </a:p>
                  </a:txBody>
                  <a:tcPr>
                    <a:noFill/>
                  </a:tcPr>
                </a:tc>
                <a:tc>
                  <a:txBody>
                    <a:bodyPr/>
                    <a:lstStyle/>
                    <a:p>
                      <a:r>
                        <a:rPr lang="en-US" sz="800" dirty="0">
                          <a:solidFill>
                            <a:schemeClr val="tx1"/>
                          </a:solidFill>
                        </a:rPr>
                        <a:t>YTD</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1 Yr</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3 Yrs</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5 Yrs</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CA" sz="800" dirty="0">
                          <a:solidFill>
                            <a:schemeClr val="tx1"/>
                          </a:solidFill>
                        </a:rPr>
                        <a:t>7 Yrs</a:t>
                      </a: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10 Yrs</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241425"/>
                  </a:ext>
                </a:extLst>
              </a:tr>
              <a:tr h="272960">
                <a:tc>
                  <a:txBody>
                    <a:bodyPr/>
                    <a:lstStyle/>
                    <a:p>
                      <a:r>
                        <a:rPr lang="en-US" sz="800" dirty="0" err="1">
                          <a:solidFill>
                            <a:schemeClr val="tx1"/>
                          </a:solidFill>
                        </a:rPr>
                        <a:t>Barrantagh</a:t>
                      </a:r>
                      <a:r>
                        <a:rPr lang="en-US" sz="800" dirty="0">
                          <a:solidFill>
                            <a:schemeClr val="tx1"/>
                          </a:solidFill>
                        </a:rPr>
                        <a:t> Small </a:t>
                      </a:r>
                    </a:p>
                    <a:p>
                      <a:r>
                        <a:rPr lang="en-US" sz="800" dirty="0">
                          <a:solidFill>
                            <a:schemeClr val="tx1"/>
                          </a:solidFill>
                        </a:rPr>
                        <a:t>Cap Fund</a:t>
                      </a:r>
                      <a:endParaRPr lang="en-CA" sz="800" dirty="0">
                        <a:solidFill>
                          <a:schemeClr val="tx1"/>
                        </a:solidFill>
                      </a:endParaRPr>
                    </a:p>
                  </a:txBody>
                  <a:tcPr>
                    <a:noFill/>
                  </a:tcPr>
                </a:tc>
                <a:tc>
                  <a:txBody>
                    <a:bodyPr/>
                    <a:lstStyle/>
                    <a:p>
                      <a:r>
                        <a:rPr lang="en-US" sz="800" dirty="0">
                          <a:solidFill>
                            <a:schemeClr val="tx1"/>
                          </a:solidFill>
                        </a:rPr>
                        <a:t>10.3%</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34.1%</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11.0%</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7.8%</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CA" sz="800" dirty="0">
                          <a:solidFill>
                            <a:schemeClr val="tx1"/>
                          </a:solidFill>
                        </a:rPr>
                        <a:t>10.2%</a:t>
                      </a: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9.4%</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45507716"/>
                  </a:ext>
                </a:extLst>
              </a:tr>
            </a:tbl>
          </a:graphicData>
        </a:graphic>
      </p:graphicFrame>
    </p:spTree>
    <p:extLst>
      <p:ext uri="{BB962C8B-B14F-4D97-AF65-F5344CB8AC3E}">
        <p14:creationId xmlns:p14="http://schemas.microsoft.com/office/powerpoint/2010/main" val="221050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17">
            <a:extLst>
              <a:ext uri="{FF2B5EF4-FFF2-40B4-BE49-F238E27FC236}">
                <a16:creationId xmlns:a16="http://schemas.microsoft.com/office/drawing/2014/main" id="{A0625CEC-252B-4409-8873-AF5208B140C4}"/>
              </a:ext>
            </a:extLst>
          </p:cNvPr>
          <p:cNvSpPr>
            <a:spLocks noGrp="1"/>
          </p:cNvSpPr>
          <p:nvPr>
            <p:ph type="ftr" sz="quarter" idx="11"/>
          </p:nvPr>
        </p:nvSpPr>
        <p:spPr>
          <a:xfrm>
            <a:off x="-16880" y="8892000"/>
            <a:ext cx="6818735" cy="252000"/>
          </a:xfrm>
        </p:spPr>
        <p:txBody>
          <a:bodyPr/>
          <a:lstStyle/>
          <a:p>
            <a:r>
              <a:rPr lang="en-US" dirty="0">
                <a:solidFill>
                  <a:srgbClr val="002060"/>
                </a:solidFill>
              </a:rPr>
              <a:t>Barrantagh Investment Management|100 Yonge St., Suite 1700, Toronto, ON, M5C 2W1|416.868.6295</a:t>
            </a:r>
            <a:endParaRPr lang="en-CA" dirty="0">
              <a:solidFill>
                <a:srgbClr val="002060"/>
              </a:solidFill>
            </a:endParaRPr>
          </a:p>
        </p:txBody>
      </p:sp>
      <p:sp>
        <p:nvSpPr>
          <p:cNvPr id="9" name="TextBox 8">
            <a:extLst>
              <a:ext uri="{FF2B5EF4-FFF2-40B4-BE49-F238E27FC236}">
                <a16:creationId xmlns:a16="http://schemas.microsoft.com/office/drawing/2014/main" id="{0F3F6DC1-082F-4416-8077-A943F62D59FF}"/>
              </a:ext>
            </a:extLst>
          </p:cNvPr>
          <p:cNvSpPr txBox="1"/>
          <p:nvPr/>
        </p:nvSpPr>
        <p:spPr>
          <a:xfrm>
            <a:off x="0" y="10180"/>
            <a:ext cx="4472940" cy="504000"/>
          </a:xfrm>
          <a:prstGeom prst="rect">
            <a:avLst/>
          </a:prstGeom>
          <a:solidFill>
            <a:schemeClr val="accent1">
              <a:lumMod val="75000"/>
            </a:schemeClr>
          </a:solidFill>
        </p:spPr>
        <p:txBody>
          <a:bodyPr wrap="square" rtlCol="0" anchor="ctr">
            <a:spAutoFit/>
          </a:bodyPr>
          <a:lstStyle/>
          <a:p>
            <a:r>
              <a:rPr lang="en-CA" sz="1700" b="1" dirty="0">
                <a:solidFill>
                  <a:schemeClr val="bg1"/>
                </a:solidFill>
              </a:rPr>
              <a:t>Barrantagh Small Cap Canadian Equity Strategy</a:t>
            </a:r>
            <a:endParaRPr lang="en-CA" sz="1700" b="1" dirty="0">
              <a:solidFill>
                <a:schemeClr val="bg1"/>
              </a:solidFill>
              <a:highlight>
                <a:srgbClr val="000080"/>
              </a:highlight>
            </a:endParaRPr>
          </a:p>
        </p:txBody>
      </p:sp>
      <p:pic>
        <p:nvPicPr>
          <p:cNvPr id="3" name="Picture 2">
            <a:extLst>
              <a:ext uri="{FF2B5EF4-FFF2-40B4-BE49-F238E27FC236}">
                <a16:creationId xmlns:a16="http://schemas.microsoft.com/office/drawing/2014/main" id="{2E1B0725-3C43-4F02-90AE-214EE404412A}"/>
              </a:ext>
            </a:extLst>
          </p:cNvPr>
          <p:cNvPicPr>
            <a:picLocks noChangeAspect="1"/>
          </p:cNvPicPr>
          <p:nvPr/>
        </p:nvPicPr>
        <p:blipFill>
          <a:blip r:embed="rId2"/>
          <a:stretch>
            <a:fillRect/>
          </a:stretch>
        </p:blipFill>
        <p:spPr>
          <a:xfrm>
            <a:off x="4535708" y="-70136"/>
            <a:ext cx="2225233" cy="731583"/>
          </a:xfrm>
          <a:prstGeom prst="rect">
            <a:avLst/>
          </a:prstGeom>
        </p:spPr>
      </p:pic>
      <p:sp>
        <p:nvSpPr>
          <p:cNvPr id="12" name="TextBox 11">
            <a:extLst>
              <a:ext uri="{FF2B5EF4-FFF2-40B4-BE49-F238E27FC236}">
                <a16:creationId xmlns:a16="http://schemas.microsoft.com/office/drawing/2014/main" id="{01D1D049-29E5-3456-7EE5-A746384B2267}"/>
              </a:ext>
            </a:extLst>
          </p:cNvPr>
          <p:cNvSpPr txBox="1"/>
          <p:nvPr/>
        </p:nvSpPr>
        <p:spPr>
          <a:xfrm>
            <a:off x="3528049" y="1022494"/>
            <a:ext cx="3261643" cy="392415"/>
          </a:xfrm>
          <a:prstGeom prst="rect">
            <a:avLst/>
          </a:prstGeom>
          <a:noFill/>
        </p:spPr>
        <p:txBody>
          <a:bodyPr wrap="square" rtlCol="0">
            <a:spAutoFit/>
          </a:bodyPr>
          <a:lstStyle/>
          <a:p>
            <a:r>
              <a:rPr lang="en-CA" sz="1000" b="1" dirty="0"/>
              <a:t>Current Portfolio – Equity Sectors</a:t>
            </a:r>
          </a:p>
          <a:p>
            <a:r>
              <a:rPr lang="en-CA" sz="900" dirty="0"/>
              <a:t>Portfolio Date: March 31, 2026</a:t>
            </a:r>
          </a:p>
        </p:txBody>
      </p:sp>
      <p:graphicFrame>
        <p:nvGraphicFramePr>
          <p:cNvPr id="5" name="Table 4">
            <a:extLst>
              <a:ext uri="{FF2B5EF4-FFF2-40B4-BE49-F238E27FC236}">
                <a16:creationId xmlns:a16="http://schemas.microsoft.com/office/drawing/2014/main" id="{E6A81ECF-E9AA-FED8-B4A2-D9AA77D22B37}"/>
              </a:ext>
            </a:extLst>
          </p:cNvPr>
          <p:cNvGraphicFramePr>
            <a:graphicFrameLocks noGrp="1"/>
          </p:cNvGraphicFramePr>
          <p:nvPr>
            <p:extLst>
              <p:ext uri="{D42A27DB-BD31-4B8C-83A1-F6EECF244321}">
                <p14:modId xmlns:p14="http://schemas.microsoft.com/office/powerpoint/2010/main" val="1157776716"/>
              </p:ext>
            </p:extLst>
          </p:nvPr>
        </p:nvGraphicFramePr>
        <p:xfrm>
          <a:off x="208116" y="653586"/>
          <a:ext cx="3121836" cy="3208092"/>
        </p:xfrm>
        <a:graphic>
          <a:graphicData uri="http://schemas.openxmlformats.org/drawingml/2006/table">
            <a:tbl>
              <a:tblPr firstRow="1" bandRow="1">
                <a:tableStyleId>{5C22544A-7EE6-4342-B048-85BDC9FD1C3A}</a:tableStyleId>
              </a:tblPr>
              <a:tblGrid>
                <a:gridCol w="1917309">
                  <a:extLst>
                    <a:ext uri="{9D8B030D-6E8A-4147-A177-3AD203B41FA5}">
                      <a16:colId xmlns:a16="http://schemas.microsoft.com/office/drawing/2014/main" val="3662562011"/>
                    </a:ext>
                  </a:extLst>
                </a:gridCol>
                <a:gridCol w="1204527">
                  <a:extLst>
                    <a:ext uri="{9D8B030D-6E8A-4147-A177-3AD203B41FA5}">
                      <a16:colId xmlns:a16="http://schemas.microsoft.com/office/drawing/2014/main" val="2713273627"/>
                    </a:ext>
                  </a:extLst>
                </a:gridCol>
              </a:tblGrid>
              <a:tr h="370840">
                <a:tc>
                  <a:txBody>
                    <a:bodyPr/>
                    <a:lstStyle/>
                    <a:p>
                      <a:r>
                        <a:rPr lang="en-CA" dirty="0"/>
                        <a:t>Top 10 Holdings</a:t>
                      </a:r>
                    </a:p>
                  </a:txBody>
                  <a:tcPr>
                    <a:solidFill>
                      <a:schemeClr val="accent1">
                        <a:lumMod val="75000"/>
                      </a:schemeClr>
                    </a:solidFill>
                  </a:tcPr>
                </a:tc>
                <a:tc>
                  <a:txBody>
                    <a:bodyPr/>
                    <a:lstStyle/>
                    <a:p>
                      <a:pPr algn="ctr"/>
                      <a:endParaRPr lang="en-CA" dirty="0"/>
                    </a:p>
                  </a:txBody>
                  <a:tcPr>
                    <a:solidFill>
                      <a:schemeClr val="accent1">
                        <a:lumMod val="75000"/>
                      </a:schemeClr>
                    </a:solidFill>
                  </a:tcPr>
                </a:tc>
                <a:extLst>
                  <a:ext uri="{0D108BD9-81ED-4DB2-BD59-A6C34878D82A}">
                    <a16:rowId xmlns:a16="http://schemas.microsoft.com/office/drawing/2014/main" val="2018696843"/>
                  </a:ext>
                </a:extLst>
              </a:tr>
              <a:tr h="257932">
                <a:tc>
                  <a:txBody>
                    <a:bodyPr/>
                    <a:lstStyle/>
                    <a:p>
                      <a:r>
                        <a:rPr lang="en-CA" sz="900" dirty="0"/>
                        <a:t>As at March 31, 2026</a:t>
                      </a:r>
                    </a:p>
                  </a:txBody>
                  <a:tcPr>
                    <a:lnB w="12700" cap="flat" cmpd="sng" algn="ctr">
                      <a:solidFill>
                        <a:srgbClr val="336699"/>
                      </a:solidFill>
                      <a:prstDash val="solid"/>
                      <a:round/>
                      <a:headEnd type="none" w="med" len="med"/>
                      <a:tailEnd type="none" w="med" len="med"/>
                    </a:lnB>
                  </a:tcPr>
                </a:tc>
                <a:tc>
                  <a:txBody>
                    <a:bodyPr/>
                    <a:lstStyle/>
                    <a:p>
                      <a:pPr algn="ctr"/>
                      <a:r>
                        <a:rPr lang="en-CA" sz="900" dirty="0"/>
                        <a:t>Portfolio Weighting %</a:t>
                      </a:r>
                    </a:p>
                  </a:txBody>
                  <a:tcPr>
                    <a:lnB w="12700" cap="flat" cmpd="sng" algn="ctr">
                      <a:solidFill>
                        <a:srgbClr val="336699"/>
                      </a:solidFill>
                      <a:prstDash val="solid"/>
                      <a:round/>
                      <a:headEnd type="none" w="med" len="med"/>
                      <a:tailEnd type="none" w="med" len="med"/>
                    </a:lnB>
                  </a:tcPr>
                </a:tc>
                <a:extLst>
                  <a:ext uri="{0D108BD9-81ED-4DB2-BD59-A6C34878D82A}">
                    <a16:rowId xmlns:a16="http://schemas.microsoft.com/office/drawing/2014/main" val="3716842394"/>
                  </a:ext>
                </a:extLst>
              </a:tr>
              <a:tr h="25793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900" dirty="0"/>
                        <a:t>Exchange Income Corp.</a:t>
                      </a:r>
                    </a:p>
                  </a:txBody>
                  <a:tcPr>
                    <a:lnT w="12700" cap="flat" cmpd="sng" algn="ctr">
                      <a:solidFill>
                        <a:srgbClr val="336699"/>
                      </a:solidFill>
                      <a:prstDash val="solid"/>
                      <a:round/>
                      <a:headEnd type="none" w="med" len="med"/>
                      <a:tailEnd type="none" w="med" len="med"/>
                    </a:lnT>
                  </a:tcPr>
                </a:tc>
                <a:tc>
                  <a:txBody>
                    <a:bodyPr/>
                    <a:lstStyle/>
                    <a:p>
                      <a:pPr algn="ctr"/>
                      <a:r>
                        <a:rPr lang="en-CA" sz="900" dirty="0"/>
                        <a:t>4.9</a:t>
                      </a:r>
                    </a:p>
                  </a:txBody>
                  <a:tcPr>
                    <a:lnT w="12700" cap="flat" cmpd="sng" algn="ctr">
                      <a:solidFill>
                        <a:srgbClr val="336699"/>
                      </a:solidFill>
                      <a:prstDash val="solid"/>
                      <a:round/>
                      <a:headEnd type="none" w="med" len="med"/>
                      <a:tailEnd type="none" w="med" len="med"/>
                    </a:lnT>
                  </a:tcPr>
                </a:tc>
                <a:extLst>
                  <a:ext uri="{0D108BD9-81ED-4DB2-BD59-A6C34878D82A}">
                    <a16:rowId xmlns:a16="http://schemas.microsoft.com/office/drawing/2014/main" val="1739396917"/>
                  </a:ext>
                </a:extLst>
              </a:tr>
              <a:tr h="25793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900" dirty="0"/>
                        <a:t>Kelt Exploration</a:t>
                      </a:r>
                    </a:p>
                  </a:txBody>
                  <a:tcPr/>
                </a:tc>
                <a:tc>
                  <a:txBody>
                    <a:bodyPr/>
                    <a:lstStyle/>
                    <a:p>
                      <a:pPr algn="ctr"/>
                      <a:r>
                        <a:rPr lang="en-CA" sz="900" dirty="0"/>
                        <a:t>4.7</a:t>
                      </a:r>
                    </a:p>
                  </a:txBody>
                  <a:tcPr/>
                </a:tc>
                <a:extLst>
                  <a:ext uri="{0D108BD9-81ED-4DB2-BD59-A6C34878D82A}">
                    <a16:rowId xmlns:a16="http://schemas.microsoft.com/office/drawing/2014/main" val="3577739398"/>
                  </a:ext>
                </a:extLst>
              </a:tr>
              <a:tr h="257932">
                <a:tc>
                  <a:txBody>
                    <a:bodyPr/>
                    <a:lstStyle/>
                    <a:p>
                      <a:r>
                        <a:rPr lang="en-CA" sz="900" dirty="0"/>
                        <a:t>MDA Space</a:t>
                      </a:r>
                    </a:p>
                  </a:txBody>
                  <a:tcPr/>
                </a:tc>
                <a:tc>
                  <a:txBody>
                    <a:bodyPr/>
                    <a:lstStyle/>
                    <a:p>
                      <a:pPr algn="ctr"/>
                      <a:r>
                        <a:rPr lang="en-CA" sz="900" dirty="0"/>
                        <a:t>4.6</a:t>
                      </a:r>
                    </a:p>
                  </a:txBody>
                  <a:tcPr/>
                </a:tc>
                <a:extLst>
                  <a:ext uri="{0D108BD9-81ED-4DB2-BD59-A6C34878D82A}">
                    <a16:rowId xmlns:a16="http://schemas.microsoft.com/office/drawing/2014/main" val="3686213062"/>
                  </a:ext>
                </a:extLst>
              </a:tr>
              <a:tr h="257932">
                <a:tc>
                  <a:txBody>
                    <a:bodyPr/>
                    <a:lstStyle/>
                    <a:p>
                      <a:r>
                        <a:rPr lang="en-CA" sz="900" dirty="0"/>
                        <a:t>Headwater Exploration</a:t>
                      </a:r>
                    </a:p>
                  </a:txBody>
                  <a:tcPr/>
                </a:tc>
                <a:tc>
                  <a:txBody>
                    <a:bodyPr/>
                    <a:lstStyle/>
                    <a:p>
                      <a:pPr algn="ctr"/>
                      <a:r>
                        <a:rPr lang="en-CA" sz="900" dirty="0"/>
                        <a:t>4.5</a:t>
                      </a:r>
                    </a:p>
                  </a:txBody>
                  <a:tcPr/>
                </a:tc>
                <a:extLst>
                  <a:ext uri="{0D108BD9-81ED-4DB2-BD59-A6C34878D82A}">
                    <a16:rowId xmlns:a16="http://schemas.microsoft.com/office/drawing/2014/main" val="369257494"/>
                  </a:ext>
                </a:extLst>
              </a:tr>
              <a:tr h="257932">
                <a:tc>
                  <a:txBody>
                    <a:bodyPr/>
                    <a:lstStyle/>
                    <a:p>
                      <a:r>
                        <a:rPr lang="en-CA" sz="900" dirty="0"/>
                        <a:t>Calian Group</a:t>
                      </a:r>
                    </a:p>
                  </a:txBody>
                  <a:tcPr/>
                </a:tc>
                <a:tc>
                  <a:txBody>
                    <a:bodyPr/>
                    <a:lstStyle/>
                    <a:p>
                      <a:pPr algn="ctr"/>
                      <a:r>
                        <a:rPr lang="en-CA" sz="900" dirty="0"/>
                        <a:t>4.4</a:t>
                      </a:r>
                    </a:p>
                  </a:txBody>
                  <a:tcPr/>
                </a:tc>
                <a:extLst>
                  <a:ext uri="{0D108BD9-81ED-4DB2-BD59-A6C34878D82A}">
                    <a16:rowId xmlns:a16="http://schemas.microsoft.com/office/drawing/2014/main" val="2981112025"/>
                  </a:ext>
                </a:extLst>
              </a:tr>
              <a:tr h="257932">
                <a:tc>
                  <a:txBody>
                    <a:bodyPr/>
                    <a:lstStyle/>
                    <a:p>
                      <a:r>
                        <a:rPr lang="en-CA" sz="900" dirty="0"/>
                        <a:t>Bird Construction</a:t>
                      </a:r>
                    </a:p>
                  </a:txBody>
                  <a:tcPr/>
                </a:tc>
                <a:tc>
                  <a:txBody>
                    <a:bodyPr/>
                    <a:lstStyle/>
                    <a:p>
                      <a:pPr algn="ctr"/>
                      <a:r>
                        <a:rPr lang="en-CA" sz="900" dirty="0"/>
                        <a:t>4.3</a:t>
                      </a:r>
                    </a:p>
                  </a:txBody>
                  <a:tcPr/>
                </a:tc>
                <a:extLst>
                  <a:ext uri="{0D108BD9-81ED-4DB2-BD59-A6C34878D82A}">
                    <a16:rowId xmlns:a16="http://schemas.microsoft.com/office/drawing/2014/main" val="995996621"/>
                  </a:ext>
                </a:extLst>
              </a:tr>
              <a:tr h="257932">
                <a:tc>
                  <a:txBody>
                    <a:bodyPr/>
                    <a:lstStyle/>
                    <a:p>
                      <a:r>
                        <a:rPr lang="en-CA" sz="900" dirty="0" err="1"/>
                        <a:t>Trican</a:t>
                      </a:r>
                      <a:r>
                        <a:rPr lang="en-CA" sz="900" dirty="0"/>
                        <a:t> Well Services</a:t>
                      </a:r>
                    </a:p>
                  </a:txBody>
                  <a:tcPr/>
                </a:tc>
                <a:tc>
                  <a:txBody>
                    <a:bodyPr/>
                    <a:lstStyle/>
                    <a:p>
                      <a:pPr algn="ctr"/>
                      <a:r>
                        <a:rPr lang="en-CA" sz="900" dirty="0"/>
                        <a:t>4.2</a:t>
                      </a:r>
                    </a:p>
                  </a:txBody>
                  <a:tcPr/>
                </a:tc>
                <a:extLst>
                  <a:ext uri="{0D108BD9-81ED-4DB2-BD59-A6C34878D82A}">
                    <a16:rowId xmlns:a16="http://schemas.microsoft.com/office/drawing/2014/main" val="1611425732"/>
                  </a:ext>
                </a:extLst>
              </a:tr>
              <a:tr h="257932">
                <a:tc>
                  <a:txBody>
                    <a:bodyPr/>
                    <a:lstStyle/>
                    <a:p>
                      <a:r>
                        <a:rPr lang="en-CA" sz="900" dirty="0" err="1"/>
                        <a:t>Chemtrade</a:t>
                      </a:r>
                      <a:r>
                        <a:rPr lang="en-CA" sz="900" dirty="0"/>
                        <a:t> Logistics</a:t>
                      </a:r>
                    </a:p>
                  </a:txBody>
                  <a:tcPr/>
                </a:tc>
                <a:tc>
                  <a:txBody>
                    <a:bodyPr/>
                    <a:lstStyle/>
                    <a:p>
                      <a:pPr algn="ctr"/>
                      <a:r>
                        <a:rPr lang="en-CA" sz="900" dirty="0"/>
                        <a:t>4.1</a:t>
                      </a:r>
                    </a:p>
                  </a:txBody>
                  <a:tcPr/>
                </a:tc>
                <a:extLst>
                  <a:ext uri="{0D108BD9-81ED-4DB2-BD59-A6C34878D82A}">
                    <a16:rowId xmlns:a16="http://schemas.microsoft.com/office/drawing/2014/main" val="2698892626"/>
                  </a:ext>
                </a:extLst>
              </a:tr>
              <a:tr h="257932">
                <a:tc>
                  <a:txBody>
                    <a:bodyPr/>
                    <a:lstStyle/>
                    <a:p>
                      <a:r>
                        <a:rPr lang="en-CA" sz="900" dirty="0" err="1"/>
                        <a:t>Trisura</a:t>
                      </a:r>
                      <a:endParaRPr lang="en-CA" sz="900" dirty="0"/>
                    </a:p>
                  </a:txBody>
                  <a:tcPr/>
                </a:tc>
                <a:tc>
                  <a:txBody>
                    <a:bodyPr/>
                    <a:lstStyle/>
                    <a:p>
                      <a:pPr algn="ctr"/>
                      <a:r>
                        <a:rPr lang="en-CA" sz="900" dirty="0"/>
                        <a:t>4.1</a:t>
                      </a:r>
                    </a:p>
                  </a:txBody>
                  <a:tcPr/>
                </a:tc>
                <a:extLst>
                  <a:ext uri="{0D108BD9-81ED-4DB2-BD59-A6C34878D82A}">
                    <a16:rowId xmlns:a16="http://schemas.microsoft.com/office/drawing/2014/main" val="966351645"/>
                  </a:ext>
                </a:extLst>
              </a:tr>
              <a:tr h="257932">
                <a:tc>
                  <a:txBody>
                    <a:bodyPr/>
                    <a:lstStyle/>
                    <a:p>
                      <a:r>
                        <a:rPr lang="en-CA" sz="900" dirty="0"/>
                        <a:t>First Capital REIT</a:t>
                      </a:r>
                    </a:p>
                  </a:txBody>
                  <a:tcPr/>
                </a:tc>
                <a:tc>
                  <a:txBody>
                    <a:bodyPr/>
                    <a:lstStyle/>
                    <a:p>
                      <a:pPr algn="ctr"/>
                      <a:r>
                        <a:rPr lang="en-CA" sz="900" dirty="0"/>
                        <a:t>4.0</a:t>
                      </a:r>
                    </a:p>
                  </a:txBody>
                  <a:tcPr/>
                </a:tc>
                <a:extLst>
                  <a:ext uri="{0D108BD9-81ED-4DB2-BD59-A6C34878D82A}">
                    <a16:rowId xmlns:a16="http://schemas.microsoft.com/office/drawing/2014/main" val="1180716764"/>
                  </a:ext>
                </a:extLst>
              </a:tr>
            </a:tbl>
          </a:graphicData>
        </a:graphic>
      </p:graphicFrame>
      <p:graphicFrame>
        <p:nvGraphicFramePr>
          <p:cNvPr id="6" name="Chart 5">
            <a:extLst>
              <a:ext uri="{FF2B5EF4-FFF2-40B4-BE49-F238E27FC236}">
                <a16:creationId xmlns:a16="http://schemas.microsoft.com/office/drawing/2014/main" id="{2C895286-2A91-AEA3-5C86-CBA6EAEEAA48}"/>
              </a:ext>
            </a:extLst>
          </p:cNvPr>
          <p:cNvGraphicFramePr/>
          <p:nvPr>
            <p:extLst>
              <p:ext uri="{D42A27DB-BD31-4B8C-83A1-F6EECF244321}">
                <p14:modId xmlns:p14="http://schemas.microsoft.com/office/powerpoint/2010/main" val="290955516"/>
              </p:ext>
            </p:extLst>
          </p:nvPr>
        </p:nvGraphicFramePr>
        <p:xfrm>
          <a:off x="3114000" y="1414909"/>
          <a:ext cx="3744000" cy="2988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38E8829A-E5D2-5316-F0ED-0B465AB34EFC}"/>
              </a:ext>
            </a:extLst>
          </p:cNvPr>
          <p:cNvSpPr txBox="1"/>
          <p:nvPr/>
        </p:nvSpPr>
        <p:spPr>
          <a:xfrm>
            <a:off x="167091" y="4097952"/>
            <a:ext cx="6593850" cy="4108817"/>
          </a:xfrm>
          <a:prstGeom prst="rect">
            <a:avLst/>
          </a:prstGeom>
          <a:noFill/>
        </p:spPr>
        <p:txBody>
          <a:bodyPr wrap="square">
            <a:spAutoFit/>
          </a:bodyPr>
          <a:lstStyle/>
          <a:p>
            <a:pPr algn="just">
              <a:buNone/>
            </a:pPr>
            <a:r>
              <a:rPr lang="en-CA" sz="900" dirty="0">
                <a:effectLst/>
                <a:latin typeface="Arial" panose="020B0604020202020204" pitchFamily="34" charset="0"/>
                <a:ea typeface="Times New Roman" panose="02020603050405020304" pitchFamily="18" charset="0"/>
              </a:rPr>
              <a:t>Q1 2026 Commentary</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Positive momentum from 2025 continued into the new year, with a broadening of returns and strength in small caps and value. The tech/AI sell-down or “SaaS-</a:t>
            </a:r>
            <a:r>
              <a:rPr lang="en-CA" sz="900" dirty="0" err="1">
                <a:effectLst/>
                <a:latin typeface="Arial" panose="020B0604020202020204" pitchFamily="34" charset="0"/>
                <a:ea typeface="Times New Roman" panose="02020603050405020304" pitchFamily="18" charset="0"/>
              </a:rPr>
              <a:t>pocalypse</a:t>
            </a:r>
            <a:r>
              <a:rPr lang="en-CA" sz="900" dirty="0">
                <a:effectLst/>
                <a:latin typeface="Arial" panose="020B0604020202020204" pitchFamily="34" charset="0"/>
                <a:ea typeface="Times New Roman" panose="02020603050405020304" pitchFamily="18" charset="0"/>
              </a:rPr>
              <a:t>” had investment flows shifting from some areas of the market that had seen sustained gains, into other areas of the market that were under appreciated. We had highlighted through the last two years the valuation opportunity in small caps and our enthusiasm for appreciation, this has started playing out over the last six months.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At the same time, the overwhelming driver for relative Canadian small-cap performance continued to be the massive rally in junior mining companies, most materially golds.  The materials sector rose 36% in the first two months of the year and grew to ~45% of the benchmark weight. However, with March came open conflict between the U.S. and Iran and markets shifted firmly to risk off. Counterintuitively, gold sold off aggressively sending the junior mining complex sharply lower, showing just how much momentum was in the trade and how overbought the sector was (conflict risk normally good for gold). The unwinding of a crowded trade is very positive for the small cap portfolio as we manage a diversified basket of quality-value companies versus chasing any one hot sector. Further, our oil-weighted energy holdings (Headwater Exploration, new addition Spartan Delta) provided positive benefit from the disruption in energy markets and conflict in the Middle East.</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During the period, the industrials sector was the greatest area of absolute and relative returns. Portfolio holdings in construction (Aecon Group, Bird Construction), aerospace and defence (Calian Group, Exchange Income, MDA Space) and critical infrastructure (Westshore Terminals) all delivered strong performance with underlying earnings acceleration. Health care was another large positive where senior-housing exposed holding Extendicare continued to deliver accretive growth and garner more appreciation in the market for its positive transformation. This was offset with detractions in materials (underweight mining), energy (underweight uranium), and financials (negative security selection).</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Entering the second quarter volatility remains high. Markets sit in “limbo” mode with underlying positive economic momentum to start the year, competing against the uncertainty of increased global conflict and the impact to energy prices, inflation, interest rates and risk appetite. As markets gyrate daily around every Trump tweet and Middle East headline, we believe the Portfolio is well positioned to weather the noise and take advantage of the larger trend – broadening of market returns and more recognition of the unique and attractive value proposition that Canadian small caps provide. </a:t>
            </a:r>
            <a:endParaRPr lang="en-CA" sz="900" dirty="0">
              <a:effectLst/>
              <a:latin typeface="Times New Roman" panose="02020603050405020304" pitchFamily="18" charset="0"/>
              <a:ea typeface="Times New Roman" panose="02020603050405020304" pitchFamily="18" charset="0"/>
            </a:endParaRPr>
          </a:p>
          <a:p>
            <a:pPr algn="just">
              <a:buNone/>
            </a:pPr>
            <a:r>
              <a:rPr lang="en-CA" sz="900" dirty="0">
                <a:effectLst/>
                <a:latin typeface="Arial" panose="020B0604020202020204" pitchFamily="34" charset="0"/>
                <a:ea typeface="Times New Roman" panose="02020603050405020304" pitchFamily="18" charset="0"/>
              </a:rPr>
              <a:t> </a:t>
            </a:r>
            <a:endParaRPr lang="en-CA" sz="9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5406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32273</TotalTime>
  <Words>782</Words>
  <Application>Microsoft Office PowerPoint</Application>
  <PresentationFormat>On-screen Show (4:3)</PresentationFormat>
  <Paragraphs>65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Wiggan</dc:creator>
  <cp:lastModifiedBy>Alan J. Daxner</cp:lastModifiedBy>
  <cp:revision>87</cp:revision>
  <cp:lastPrinted>2026-04-01T18:25:03Z</cp:lastPrinted>
  <dcterms:created xsi:type="dcterms:W3CDTF">2022-02-15T18:00:17Z</dcterms:created>
  <dcterms:modified xsi:type="dcterms:W3CDTF">2026-04-21T15:09:23Z</dcterms:modified>
</cp:coreProperties>
</file>