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37" userDrawn="1">
          <p15:clr>
            <a:srgbClr val="A4A3A4"/>
          </p15:clr>
        </p15:guide>
        <p15:guide id="2" orient="horz" pos="4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5B8B"/>
    <a:srgbClr val="F17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72" autoAdjust="0"/>
    <p:restoredTop sz="94598" autoAdjust="0"/>
  </p:normalViewPr>
  <p:slideViewPr>
    <p:cSldViewPr snapToGrid="0">
      <p:cViewPr>
        <p:scale>
          <a:sx n="125" d="100"/>
          <a:sy n="125" d="100"/>
        </p:scale>
        <p:origin x="1531" y="72"/>
      </p:cViewPr>
      <p:guideLst>
        <p:guide pos="2137"/>
        <p:guide orient="horz" pos="4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377038299821144E-2"/>
          <c:y val="0.15081580020109484"/>
          <c:w val="0.48065295609608277"/>
          <c:h val="0.4923748928934136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Current Portfolio - Equity Sectors (GICS)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494-43AB-83AF-DC8A4C053C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494-43AB-83AF-DC8A4C053C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494-43AB-83AF-DC8A4C053C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494-43AB-83AF-DC8A4C053CD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494-43AB-83AF-DC8A4C053CD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494-43AB-83AF-DC8A4C053CD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494-43AB-83AF-DC8A4C053CD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494-43AB-83AF-DC8A4C053CD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494-43AB-83AF-DC8A4C053CD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494-43AB-83AF-DC8A4C053CD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1494-43AB-83AF-DC8A4C053CDC}"/>
              </c:ext>
            </c:extLst>
          </c:dPt>
          <c:cat>
            <c:multiLvlStrRef>
              <c:f>Sheet1!$A$2:$B$12</c:f>
              <c:multiLvlStrCache>
                <c:ptCount val="11"/>
                <c:lvl>
                  <c:pt idx="0">
                    <c:v>0.0%</c:v>
                  </c:pt>
                  <c:pt idx="1">
                    <c:v>3.5%</c:v>
                  </c:pt>
                  <c:pt idx="2">
                    <c:v>7.0%</c:v>
                  </c:pt>
                  <c:pt idx="3">
                    <c:v>16.1%</c:v>
                  </c:pt>
                  <c:pt idx="4">
                    <c:v>17.0%</c:v>
                  </c:pt>
                  <c:pt idx="5">
                    <c:v>4.0%</c:v>
                  </c:pt>
                  <c:pt idx="6">
                    <c:v>24.4%</c:v>
                  </c:pt>
                  <c:pt idx="7">
                    <c:v>8.3%</c:v>
                  </c:pt>
                  <c:pt idx="8">
                    <c:v>3.3%</c:v>
                  </c:pt>
                  <c:pt idx="9">
                    <c:v>8.9%</c:v>
                  </c:pt>
                  <c:pt idx="10">
                    <c:v>6.9%</c:v>
                  </c:pt>
                </c:lvl>
                <c:lvl>
                  <c:pt idx="0">
                    <c:v>Communication Services</c:v>
                  </c:pt>
                  <c:pt idx="1">
                    <c:v>Consumer Discretionay</c:v>
                  </c:pt>
                  <c:pt idx="2">
                    <c:v>Consumer Staples</c:v>
                  </c:pt>
                  <c:pt idx="3">
                    <c:v>Energy</c:v>
                  </c:pt>
                  <c:pt idx="4">
                    <c:v>Financials</c:v>
                  </c:pt>
                  <c:pt idx="5">
                    <c:v>Healthcare</c:v>
                  </c:pt>
                  <c:pt idx="6">
                    <c:v>Industrials</c:v>
                  </c:pt>
                  <c:pt idx="7">
                    <c:v>Information Technology</c:v>
                  </c:pt>
                  <c:pt idx="8">
                    <c:v>Materials</c:v>
                  </c:pt>
                  <c:pt idx="9">
                    <c:v>Real Estate</c:v>
                  </c:pt>
                  <c:pt idx="10">
                    <c:v>Utilities</c:v>
                  </c:pt>
                </c:lvl>
              </c:multiLvlStrCache>
            </c:multiLvl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0</c:v>
                </c:pt>
                <c:pt idx="1">
                  <c:v>3.5000000000000003E-2</c:v>
                </c:pt>
                <c:pt idx="2">
                  <c:v>7.0000000000000007E-2</c:v>
                </c:pt>
                <c:pt idx="3">
                  <c:v>0.161</c:v>
                </c:pt>
                <c:pt idx="4">
                  <c:v>0.17</c:v>
                </c:pt>
                <c:pt idx="5">
                  <c:v>0.04</c:v>
                </c:pt>
                <c:pt idx="6">
                  <c:v>0.24399999999999999</c:v>
                </c:pt>
                <c:pt idx="7">
                  <c:v>8.3000000000000004E-2</c:v>
                </c:pt>
                <c:pt idx="8">
                  <c:v>3.3000000000000002E-2</c:v>
                </c:pt>
                <c:pt idx="9">
                  <c:v>8.8999999999999996E-2</c:v>
                </c:pt>
                <c:pt idx="10">
                  <c:v>6.9000000000000006E-2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494-43AB-83AF-DC8A4C053C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0089129273504285"/>
          <c:y val="9.2346050870147231E-2"/>
          <c:w val="0.45739495332932945"/>
          <c:h val="0.681840361445783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1"/>
        <a:lstStyle/>
        <a:p>
          <a:pPr>
            <a:defRPr sz="900" b="0" i="0" u="none" strike="noStrike" kern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8562588646592555E-2"/>
          <c:y val="6.1567771548013288E-2"/>
          <c:w val="0.51850837438053154"/>
          <c:h val="0.7308666646347415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ED7D31"/>
            </a:solidFill>
          </c:spPr>
          <c:dPt>
            <c:idx val="0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C1-4D0B-8799-E01202E21662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C1-4D0B-8799-E01202E21662}"/>
              </c:ext>
            </c:extLst>
          </c:dPt>
          <c:dPt>
            <c:idx val="2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4C1-4D0B-8799-E01202E21662}"/>
              </c:ext>
            </c:extLst>
          </c:dPt>
          <c:dPt>
            <c:idx val="3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4C1-4D0B-8799-E01202E21662}"/>
              </c:ext>
            </c:extLst>
          </c:dPt>
          <c:dPt>
            <c:idx val="4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4C1-4D0B-8799-E01202E21662}"/>
              </c:ext>
            </c:extLst>
          </c:dPt>
          <c:dPt>
            <c:idx val="5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4C1-4D0B-8799-E01202E21662}"/>
              </c:ext>
            </c:extLst>
          </c:dPt>
          <c:dPt>
            <c:idx val="6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4C1-4D0B-8799-E01202E21662}"/>
              </c:ext>
            </c:extLst>
          </c:dPt>
          <c:dPt>
            <c:idx val="7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4C1-4D0B-8799-E01202E21662}"/>
              </c:ext>
            </c:extLst>
          </c:dPt>
          <c:dPt>
            <c:idx val="8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4C1-4D0B-8799-E01202E21662}"/>
              </c:ext>
            </c:extLst>
          </c:dPt>
          <c:dPt>
            <c:idx val="9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4C1-4D0B-8799-E01202E21662}"/>
              </c:ext>
            </c:extLst>
          </c:dPt>
          <c:dPt>
            <c:idx val="10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34C1-4D0B-8799-E01202E21662}"/>
              </c:ext>
            </c:extLst>
          </c:dPt>
          <c:cat>
            <c:multiLvlStrRef>
              <c:f>Sheet1!$A$2:$B$3</c:f>
              <c:multiLvlStrCache>
                <c:ptCount val="2"/>
                <c:lvl>
                  <c:pt idx="0">
                    <c:v>5.4%</c:v>
                  </c:pt>
                  <c:pt idx="1">
                    <c:v>94.6%</c:v>
                  </c:pt>
                </c:lvl>
                <c:lvl>
                  <c:pt idx="0">
                    <c:v>Cash</c:v>
                  </c:pt>
                  <c:pt idx="1">
                    <c:v>Equity</c:v>
                  </c:pt>
                </c:lvl>
              </c:multiLvlStrCache>
            </c:multiLvlStrRef>
          </c:cat>
          <c:val>
            <c:numRef>
              <c:f>Sheet1!$B$2:$B$3</c:f>
              <c:numCache>
                <c:formatCode>0.0%</c:formatCode>
                <c:ptCount val="2"/>
                <c:pt idx="0">
                  <c:v>5.4199999999999998E-2</c:v>
                </c:pt>
                <c:pt idx="1">
                  <c:v>0.94579999999999997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4C1-4D0B-8799-E01202E216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113596123147235"/>
          <c:y val="0.18210730949708526"/>
          <c:w val="0.32095675609895774"/>
          <c:h val="0.23896775947188889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A8AAFB-C66A-4089-A179-BA9C084D7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7E68B6-53ED-45FC-BD29-E7EFE2807E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F106BC-066F-4FA8-B03D-175D7CBB8D9D}" type="datetimeFigureOut">
              <a:rPr lang="en-CA" smtClean="0"/>
              <a:t>2024-04-22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12F30A-D5ED-40C8-8C0F-988A368D2C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9164BF-59CD-4794-8C1E-78A29B23DF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9624C6-D03B-4B7F-A385-D5CFAF7A93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6063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6650D1-734E-460E-9440-8422E2023DA6}" type="datetimeFigureOut">
              <a:rPr lang="en-CA" smtClean="0"/>
              <a:t>2024-04-22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3B3A1E-4AF5-4982-82E0-CBEA7D7AE0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87118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7BF3-EC8B-42A4-AA43-4DDE62612AE7}" type="datetime1">
              <a:rPr lang="en-CA" smtClean="0"/>
              <a:t>2024-04-22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Barrantagh Investment Management|100 Yonge St., Suite 1700, Toronto, ON, M5C 2W1|416.868.6295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D759-A885-4FDE-ADC7-495019FAE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20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06CC-5B6D-4362-82AF-8879CD9A08C0}" type="datetime1">
              <a:rPr lang="en-CA" smtClean="0"/>
              <a:t>2024-04-22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Barrantagh Investment Management|100 Yonge St., Suite 1700, Toronto, ON, M5C 2W1|416.868.6295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D759-A885-4FDE-ADC7-495019FAE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151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CEBE-CE6C-4D63-9CC0-119EE529E15D}" type="datetime1">
              <a:rPr lang="en-CA" smtClean="0"/>
              <a:t>2024-04-22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Barrantagh Investment Management|100 Yonge St., Suite 1700, Toronto, ON, M5C 2W1|416.868.6295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D759-A885-4FDE-ADC7-495019FAE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435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9A31-FF42-4200-9B06-FB255CA4D062}" type="datetime1">
              <a:rPr lang="en-CA" smtClean="0"/>
              <a:t>2024-04-22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Barrantagh Investment Management|100 Yonge St., Suite 1700, Toronto, ON, M5C 2W1|416.868.6295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D759-A885-4FDE-ADC7-495019FAE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33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F111-A1DD-4A93-A320-190B9CDD3E84}" type="datetime1">
              <a:rPr lang="en-CA" smtClean="0"/>
              <a:t>2024-04-22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Barrantagh Investment Management|100 Yonge St., Suite 1700, Toronto, ON, M5C 2W1|416.868.6295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D759-A885-4FDE-ADC7-495019FAE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006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0C5-C06B-4F91-B5CF-759DCBEF03DC}" type="datetime1">
              <a:rPr lang="en-CA" smtClean="0"/>
              <a:t>2024-04-22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Barrantagh Investment Management|100 Yonge St., Suite 1700, Toronto, ON, M5C 2W1|416.868.6295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D759-A885-4FDE-ADC7-495019FAE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70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C294-5D39-4C2D-9F7F-F5CCAE8F0A39}" type="datetime1">
              <a:rPr lang="en-CA" smtClean="0"/>
              <a:t>2024-04-22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Barrantagh Investment Management|100 Yonge St., Suite 1700, Toronto, ON, M5C 2W1|416.868.6295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D759-A885-4FDE-ADC7-495019FAE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342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865D-3E0B-4A65-9ED6-9FF7FDCE54D5}" type="datetime1">
              <a:rPr lang="en-CA" smtClean="0"/>
              <a:t>2024-04-22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Barrantagh Investment Management|100 Yonge St., Suite 1700, Toronto, ON, M5C 2W1|416.868.6295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D759-A885-4FDE-ADC7-495019FAE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464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FAD9-09D4-4A33-BC0A-9A61E3255A88}" type="datetime1">
              <a:rPr lang="en-CA" smtClean="0"/>
              <a:t>2024-04-22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Barrantagh Investment Management|100 Yonge St., Suite 1700, Toronto, ON, M5C 2W1|416.868.6295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D759-A885-4FDE-ADC7-495019FAE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117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78F0-B976-4657-8487-B7A8D6D39C67}" type="datetime1">
              <a:rPr lang="en-CA" smtClean="0"/>
              <a:t>2024-04-22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Barrantagh Investment Management|100 Yonge St., Suite 1700, Toronto, ON, M5C 2W1|416.868.6295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D759-A885-4FDE-ADC7-495019FAE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318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C687-A3E5-4690-BA22-B9CA99708D02}" type="datetime1">
              <a:rPr lang="en-CA" smtClean="0"/>
              <a:t>2024-04-22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Barrantagh Investment Management|100 Yonge St., Suite 1700, Toronto, ON, M5C 2W1|416.868.6295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D759-A885-4FDE-ADC7-495019FAE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467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9071-16AA-4BC6-AAEA-519406139615}" type="datetime1">
              <a:rPr lang="en-CA" smtClean="0"/>
              <a:t>2024-04-22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Barrantagh Investment Management|100 Yonge St., Suite 1700, Toronto, ON, M5C 2W1|416.868.6295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1D759-A885-4FDE-ADC7-495019FAE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425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chart" Target="../charts/chart1.xml"/><Relationship Id="rId7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package" Target="../embeddings/Microsoft_Excel_Worksheet2.xlsx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4.emf"/><Relationship Id="rId4" Type="http://schemas.openxmlformats.org/officeDocument/2006/relationships/chart" Target="../charts/chart2.xml"/><Relationship Id="rId9" Type="http://schemas.openxmlformats.org/officeDocument/2006/relationships/package" Target="../embeddings/Microsoft_Excel_Worksheet4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E246732-18C8-4D46-4C8A-70C96F788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089" y="1003140"/>
            <a:ext cx="3517697" cy="3054361"/>
          </a:xfrm>
          <a:prstGeom prst="rect">
            <a:avLst/>
          </a:prstGeom>
        </p:spPr>
      </p:pic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F004F65D-4862-57E3-6091-9C51695616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4608028"/>
              </p:ext>
            </p:extLst>
          </p:nvPr>
        </p:nvGraphicFramePr>
        <p:xfrm>
          <a:off x="161528" y="3018908"/>
          <a:ext cx="2691399" cy="226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9948354-B57C-505D-3352-5F500A3882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7133035"/>
              </p:ext>
            </p:extLst>
          </p:nvPr>
        </p:nvGraphicFramePr>
        <p:xfrm>
          <a:off x="-243275" y="4575772"/>
          <a:ext cx="3744000" cy="29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DA42A4F-E522-41E6-A2D5-CD5CC7219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8892000"/>
            <a:ext cx="6857999" cy="252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Barrantagh Investment Management|100 Yonge St., Suite 1700, Toronto, ON, M5C 2W1|416.868.6295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B4CD19C-DBDD-4D7E-B7CE-89DB797E095D}"/>
              </a:ext>
            </a:extLst>
          </p:cNvPr>
          <p:cNvSpPr txBox="1"/>
          <p:nvPr/>
        </p:nvSpPr>
        <p:spPr>
          <a:xfrm>
            <a:off x="3338647" y="597232"/>
            <a:ext cx="2802809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/>
              <a:t>Investment Growth (CDN$) *</a:t>
            </a:r>
          </a:p>
          <a:p>
            <a:r>
              <a:rPr lang="en-CA" sz="900" dirty="0"/>
              <a:t>Time Period: Jan 1, 2008 to Mar 31, 2024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E920A3-3F06-4939-888F-1BE51B68F9F1}"/>
              </a:ext>
            </a:extLst>
          </p:cNvPr>
          <p:cNvSpPr txBox="1"/>
          <p:nvPr/>
        </p:nvSpPr>
        <p:spPr>
          <a:xfrm>
            <a:off x="3293479" y="5047378"/>
            <a:ext cx="28028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/>
              <a:t>Investment Performance Chart *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4331DD-D57C-96CC-11D3-73506CE80385}"/>
              </a:ext>
            </a:extLst>
          </p:cNvPr>
          <p:cNvCxnSpPr/>
          <p:nvPr/>
        </p:nvCxnSpPr>
        <p:spPr>
          <a:xfrm>
            <a:off x="161528" y="2415921"/>
            <a:ext cx="3060000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BDF1FE7-D802-8DB8-53F9-786E6ED55DDD}"/>
              </a:ext>
            </a:extLst>
          </p:cNvPr>
          <p:cNvSpPr txBox="1"/>
          <p:nvPr/>
        </p:nvSpPr>
        <p:spPr>
          <a:xfrm>
            <a:off x="79757" y="2405700"/>
            <a:ext cx="2736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/>
              <a:t>Asset Allocation – Barrantagh Small Cap Equity</a:t>
            </a:r>
          </a:p>
          <a:p>
            <a:r>
              <a:rPr lang="en-CA" sz="900" dirty="0"/>
              <a:t>Portfolio Date: March 31, 2024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9A01DA-5697-5608-6A62-681BD18FC408}"/>
              </a:ext>
            </a:extLst>
          </p:cNvPr>
          <p:cNvCxnSpPr/>
          <p:nvPr/>
        </p:nvCxnSpPr>
        <p:spPr>
          <a:xfrm>
            <a:off x="161528" y="7168449"/>
            <a:ext cx="3261643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E3BEF05-2A76-565D-6C3E-ACB5E9BB40D0}"/>
              </a:ext>
            </a:extLst>
          </p:cNvPr>
          <p:cNvSpPr txBox="1"/>
          <p:nvPr/>
        </p:nvSpPr>
        <p:spPr>
          <a:xfrm>
            <a:off x="101461" y="7168449"/>
            <a:ext cx="326164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/>
              <a:t>Top 5 Holdings</a:t>
            </a:r>
          </a:p>
          <a:p>
            <a:r>
              <a:rPr lang="en-CA" sz="900" dirty="0"/>
              <a:t>Portfolio Date: March 31, 2024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30A290-0D5E-5BF5-BB18-B8FAEDD442BA}"/>
              </a:ext>
            </a:extLst>
          </p:cNvPr>
          <p:cNvSpPr txBox="1"/>
          <p:nvPr/>
        </p:nvSpPr>
        <p:spPr>
          <a:xfrm>
            <a:off x="3480909" y="8491890"/>
            <a:ext cx="3377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b="0" i="0" u="none" strike="noStrike" baseline="0" dirty="0">
                <a:solidFill>
                  <a:srgbClr val="000000"/>
                </a:solidFill>
              </a:rPr>
              <a:t>* Investment returns shown are provided for informational purposes only and are calculated before management fees (gross of fees). Returns are annualized for periods greater than 1 year and calculated on a total return basis which includes income and capital gains (losses).   Investment performance is calculated from a composite of identical client accounts.  Past performance is no guarantee of future performance and future performance will fluctuate with future market outcomes.</a:t>
            </a:r>
            <a:endParaRPr lang="en-CA" sz="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93943E-CEC8-A330-99E4-073A0C1FB6B4}"/>
              </a:ext>
            </a:extLst>
          </p:cNvPr>
          <p:cNvSpPr txBox="1"/>
          <p:nvPr/>
        </p:nvSpPr>
        <p:spPr>
          <a:xfrm>
            <a:off x="0" y="61516"/>
            <a:ext cx="4572000" cy="369332"/>
          </a:xfrm>
          <a:prstGeom prst="rect">
            <a:avLst/>
          </a:prstGeom>
          <a:solidFill>
            <a:srgbClr val="165B8B"/>
          </a:solidFill>
        </p:spPr>
        <p:txBody>
          <a:bodyPr wrap="square" rtlCol="0" anchor="ctr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Barrantagh Small Cap Equity Portfolio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676B17-94C8-9182-8FCD-AAA570E0421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393" t="9494" r="1878" b="7468"/>
          <a:stretch/>
        </p:blipFill>
        <p:spPr>
          <a:xfrm>
            <a:off x="4801086" y="8490"/>
            <a:ext cx="1872000" cy="554167"/>
          </a:xfrm>
          <a:prstGeom prst="rect">
            <a:avLst/>
          </a:prstGeom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27AA387-CC86-7A1F-E6C2-6DC86E22B4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737001"/>
              </p:ext>
            </p:extLst>
          </p:nvPr>
        </p:nvGraphicFramePr>
        <p:xfrm>
          <a:off x="3344863" y="4092575"/>
          <a:ext cx="34861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3409827" imgH="504967" progId="Excel.Sheet.12">
                  <p:embed/>
                </p:oleObj>
              </mc:Choice>
              <mc:Fallback>
                <p:oleObj name="Worksheet" r:id="rId6" imgW="3409827" imgH="5049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44863" y="4092575"/>
                        <a:ext cx="3486150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Content Placeholder 6">
            <a:extLst>
              <a:ext uri="{FF2B5EF4-FFF2-40B4-BE49-F238E27FC236}">
                <a16:creationId xmlns:a16="http://schemas.microsoft.com/office/drawing/2014/main" id="{5C900CE3-3DAA-0DF8-58E3-8B356970DD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895644"/>
              </p:ext>
            </p:extLst>
          </p:nvPr>
        </p:nvGraphicFramePr>
        <p:xfrm>
          <a:off x="137434" y="2753381"/>
          <a:ext cx="3024000" cy="1878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21529D7F-67E8-9A15-9BF1-5F847B361FDF}"/>
              </a:ext>
            </a:extLst>
          </p:cNvPr>
          <p:cNvSpPr txBox="1"/>
          <p:nvPr/>
        </p:nvSpPr>
        <p:spPr>
          <a:xfrm>
            <a:off x="95634" y="4361885"/>
            <a:ext cx="326164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/>
              <a:t>Current Portfolio – Equity Sectors</a:t>
            </a:r>
          </a:p>
          <a:p>
            <a:r>
              <a:rPr lang="en-CA" sz="900" dirty="0"/>
              <a:t>Portfolio Date: March 31, 2024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93FB6E9-3D76-DDF4-E8F9-D12FC364AF85}"/>
              </a:ext>
            </a:extLst>
          </p:cNvPr>
          <p:cNvCxnSpPr/>
          <p:nvPr/>
        </p:nvCxnSpPr>
        <p:spPr>
          <a:xfrm>
            <a:off x="162000" y="4336349"/>
            <a:ext cx="3060000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6315391-EDC0-0BB0-6BED-BEEF7EA3F0DD}"/>
              </a:ext>
            </a:extLst>
          </p:cNvPr>
          <p:cNvSpPr txBox="1"/>
          <p:nvPr/>
        </p:nvSpPr>
        <p:spPr>
          <a:xfrm>
            <a:off x="84680" y="447683"/>
            <a:ext cx="3156045" cy="1915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60338">
              <a:lnSpc>
                <a:spcPct val="115000"/>
              </a:lnSpc>
            </a:pPr>
            <a:r>
              <a:rPr lang="en-US" sz="850" b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EQUITY MANAGEMENT</a:t>
            </a:r>
            <a:endParaRPr lang="en-CA" sz="8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563" lvl="0" indent="-18256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850" b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 bias</a:t>
            </a:r>
            <a:endParaRPr lang="en-CA" sz="8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lvl="0" indent="-18256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8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Quality focus (strong Balance Sheet / through cycle profitability)</a:t>
            </a:r>
            <a:endParaRPr lang="en-CA" sz="8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lvl="0" indent="-18256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850" b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Disciplined bottom-up research process</a:t>
            </a:r>
            <a:endParaRPr lang="en-CA" sz="8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lvl="0" indent="-18256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850" b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Management interviews</a:t>
            </a:r>
            <a:endParaRPr lang="en-CA" sz="8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lvl="0" indent="-18256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850" b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Low turnover</a:t>
            </a:r>
            <a:endParaRPr lang="en-CA" sz="8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lvl="0" indent="-182563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50" b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 conviction portfolios</a:t>
            </a:r>
            <a:endParaRPr lang="en-CA" sz="8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lnSpc>
                <a:spcPct val="115000"/>
              </a:lnSpc>
            </a:pPr>
            <a:r>
              <a:rPr lang="en-US" sz="850" b="1" cap="all" dirty="0">
                <a:effectLst/>
                <a:latin typeface="Calibri" panose="020F050202020403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 Small Cap Canadian Equities</a:t>
            </a:r>
            <a:endParaRPr lang="en-CA" sz="850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marL="182563" lvl="0" indent="-182563">
              <a:buFont typeface="Arial" panose="020B0604020202020204" pitchFamily="34" charset="0"/>
              <a:buChar char="•"/>
            </a:pPr>
            <a:r>
              <a:rPr lang="en-US" sz="850" b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20 - 40 small cap Canadian stocks</a:t>
            </a:r>
            <a:endParaRPr lang="en-CA" sz="8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en-US" sz="850" b="1" i="0" u="none" strike="noStrike" baseline="0" dirty="0"/>
              <a:t>&lt;$2bn market cap, &gt;1% dividend yield at time of</a:t>
            </a:r>
          </a:p>
          <a:p>
            <a:pPr marL="182563" indent="-182563" algn="l"/>
            <a:r>
              <a:rPr lang="en-CA" sz="850" b="1" i="0" u="none" strike="noStrike" baseline="0" dirty="0"/>
              <a:t>	purchase</a:t>
            </a:r>
            <a:endParaRPr lang="en-CA" sz="850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7F70DF4-9090-2731-F3A2-914F216D28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589244"/>
              </p:ext>
            </p:extLst>
          </p:nvPr>
        </p:nvGraphicFramePr>
        <p:xfrm>
          <a:off x="161528" y="7512116"/>
          <a:ext cx="28575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9" imgW="2857370" imgH="1295258" progId="Excel.Sheet.12">
                  <p:embed/>
                </p:oleObj>
              </mc:Choice>
              <mc:Fallback>
                <p:oleObj name="Worksheet" r:id="rId9" imgW="2857370" imgH="1295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1528" y="7512116"/>
                        <a:ext cx="28575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3CE974E8-BC52-A635-CE94-8C6CF28AAE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43647" y="5286800"/>
            <a:ext cx="3420152" cy="308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508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3744</TotalTime>
  <Words>209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Times New Roman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Wiggan</dc:creator>
  <cp:lastModifiedBy>Peter Wiggan</cp:lastModifiedBy>
  <cp:revision>53</cp:revision>
  <cp:lastPrinted>2022-07-21T15:52:13Z</cp:lastPrinted>
  <dcterms:created xsi:type="dcterms:W3CDTF">2022-02-15T18:00:17Z</dcterms:created>
  <dcterms:modified xsi:type="dcterms:W3CDTF">2024-04-22T16:30:03Z</dcterms:modified>
</cp:coreProperties>
</file>