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handoutMasterIdLst>
    <p:handoutMasterId r:id="rId5"/>
  </p:handoutMasterIdLst>
  <p:sldIdLst>
    <p:sldId id="256" r:id="rId2"/>
    <p:sldId id="257" r:id="rId3"/>
  </p:sldIdLst>
  <p:sldSz cx="6858000" cy="9144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137" userDrawn="1">
          <p15:clr>
            <a:srgbClr val="A4A3A4"/>
          </p15:clr>
        </p15:guide>
        <p15:guide id="2" orient="horz" pos="43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4A0C4"/>
    <a:srgbClr val="3366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172" autoAdjust="0"/>
    <p:restoredTop sz="94598" autoAdjust="0"/>
  </p:normalViewPr>
  <p:slideViewPr>
    <p:cSldViewPr snapToGrid="0">
      <p:cViewPr>
        <p:scale>
          <a:sx n="100" d="100"/>
          <a:sy n="100" d="100"/>
        </p:scale>
        <p:origin x="3156" y="-30"/>
      </p:cViewPr>
      <p:guideLst>
        <p:guide pos="2137"/>
        <p:guide orient="horz" pos="43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FPS2019-01\Fileserver\Users\pwiggan\Morningstar\Quarterly%201%20Pagers\PP%201%20pagers\Templates\Performance%20Files\Mountain%20and%20Annual%20Charts.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FPS2019-01\Fileserver\Users\pwiggan\Morningstar\Quarterly%201%20Pagers\PP%201%20pagers\Templates\Performance%20Files\SC%20Chart%20data2.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'Small Cap Comp Equity'!$G$2</c:f>
              <c:strCache>
                <c:ptCount val="1"/>
                <c:pt idx="0">
                  <c:v>Barrantagh  Small Cap Equity</c:v>
                </c:pt>
              </c:strCache>
            </c:strRef>
          </c:tx>
          <c:spPr>
            <a:ln w="19050" cap="rnd">
              <a:solidFill>
                <a:srgbClr val="ED7D31"/>
              </a:solidFill>
              <a:round/>
            </a:ln>
            <a:effectLst/>
          </c:spPr>
          <c:marker>
            <c:symbol val="none"/>
          </c:marker>
          <c:cat>
            <c:numRef>
              <c:f>'Small Cap Comp Equity'!$F$3:$F$188</c:f>
              <c:numCache>
                <c:formatCode>d\-mmm\-yy</c:formatCode>
                <c:ptCount val="186"/>
                <c:pt idx="0">
                  <c:v>39478</c:v>
                </c:pt>
                <c:pt idx="1">
                  <c:v>39507</c:v>
                </c:pt>
                <c:pt idx="2">
                  <c:v>39538</c:v>
                </c:pt>
                <c:pt idx="3">
                  <c:v>39568</c:v>
                </c:pt>
                <c:pt idx="4">
                  <c:v>39598</c:v>
                </c:pt>
                <c:pt idx="5">
                  <c:v>39629</c:v>
                </c:pt>
                <c:pt idx="6">
                  <c:v>39660</c:v>
                </c:pt>
                <c:pt idx="7">
                  <c:v>39689</c:v>
                </c:pt>
                <c:pt idx="8">
                  <c:v>39721</c:v>
                </c:pt>
                <c:pt idx="9">
                  <c:v>39752</c:v>
                </c:pt>
                <c:pt idx="10">
                  <c:v>39780</c:v>
                </c:pt>
                <c:pt idx="11">
                  <c:v>39813</c:v>
                </c:pt>
                <c:pt idx="12">
                  <c:v>39843</c:v>
                </c:pt>
                <c:pt idx="13">
                  <c:v>39871</c:v>
                </c:pt>
                <c:pt idx="14">
                  <c:v>39903</c:v>
                </c:pt>
                <c:pt idx="15">
                  <c:v>39933</c:v>
                </c:pt>
                <c:pt idx="16">
                  <c:v>39962</c:v>
                </c:pt>
                <c:pt idx="17">
                  <c:v>39994</c:v>
                </c:pt>
                <c:pt idx="18">
                  <c:v>40025</c:v>
                </c:pt>
                <c:pt idx="19">
                  <c:v>40056</c:v>
                </c:pt>
                <c:pt idx="20">
                  <c:v>40086</c:v>
                </c:pt>
                <c:pt idx="21">
                  <c:v>40116</c:v>
                </c:pt>
                <c:pt idx="22">
                  <c:v>40147</c:v>
                </c:pt>
                <c:pt idx="23">
                  <c:v>40178</c:v>
                </c:pt>
                <c:pt idx="24">
                  <c:v>40207</c:v>
                </c:pt>
                <c:pt idx="25">
                  <c:v>40235</c:v>
                </c:pt>
                <c:pt idx="26">
                  <c:v>40268</c:v>
                </c:pt>
                <c:pt idx="27">
                  <c:v>40298</c:v>
                </c:pt>
                <c:pt idx="28">
                  <c:v>40329</c:v>
                </c:pt>
                <c:pt idx="29">
                  <c:v>40359</c:v>
                </c:pt>
                <c:pt idx="30">
                  <c:v>40389</c:v>
                </c:pt>
                <c:pt idx="31">
                  <c:v>40421</c:v>
                </c:pt>
                <c:pt idx="32">
                  <c:v>40451</c:v>
                </c:pt>
                <c:pt idx="33">
                  <c:v>40480</c:v>
                </c:pt>
                <c:pt idx="34">
                  <c:v>40512</c:v>
                </c:pt>
                <c:pt idx="35">
                  <c:v>40543</c:v>
                </c:pt>
                <c:pt idx="36">
                  <c:v>40574</c:v>
                </c:pt>
                <c:pt idx="37">
                  <c:v>40602</c:v>
                </c:pt>
                <c:pt idx="38">
                  <c:v>40633</c:v>
                </c:pt>
                <c:pt idx="39">
                  <c:v>40662</c:v>
                </c:pt>
                <c:pt idx="40">
                  <c:v>40694</c:v>
                </c:pt>
                <c:pt idx="41">
                  <c:v>40724</c:v>
                </c:pt>
                <c:pt idx="42">
                  <c:v>40753</c:v>
                </c:pt>
                <c:pt idx="43">
                  <c:v>40786</c:v>
                </c:pt>
                <c:pt idx="44">
                  <c:v>40816</c:v>
                </c:pt>
                <c:pt idx="45">
                  <c:v>40847</c:v>
                </c:pt>
                <c:pt idx="46">
                  <c:v>40877</c:v>
                </c:pt>
                <c:pt idx="47">
                  <c:v>40908</c:v>
                </c:pt>
                <c:pt idx="48">
                  <c:v>40939</c:v>
                </c:pt>
                <c:pt idx="49">
                  <c:v>40968</c:v>
                </c:pt>
                <c:pt idx="50">
                  <c:v>40999</c:v>
                </c:pt>
                <c:pt idx="51">
                  <c:v>41029</c:v>
                </c:pt>
                <c:pt idx="52">
                  <c:v>41060</c:v>
                </c:pt>
                <c:pt idx="53">
                  <c:v>41090</c:v>
                </c:pt>
                <c:pt idx="54">
                  <c:v>41121</c:v>
                </c:pt>
                <c:pt idx="55">
                  <c:v>41152</c:v>
                </c:pt>
                <c:pt idx="56">
                  <c:v>41182</c:v>
                </c:pt>
                <c:pt idx="57">
                  <c:v>41213</c:v>
                </c:pt>
                <c:pt idx="58">
                  <c:v>41243</c:v>
                </c:pt>
                <c:pt idx="59">
                  <c:v>41274</c:v>
                </c:pt>
                <c:pt idx="60">
                  <c:v>41305</c:v>
                </c:pt>
                <c:pt idx="61">
                  <c:v>41333</c:v>
                </c:pt>
                <c:pt idx="62">
                  <c:v>41364</c:v>
                </c:pt>
                <c:pt idx="63">
                  <c:v>41394</c:v>
                </c:pt>
                <c:pt idx="64">
                  <c:v>41425</c:v>
                </c:pt>
                <c:pt idx="65">
                  <c:v>41455</c:v>
                </c:pt>
                <c:pt idx="66">
                  <c:v>41486</c:v>
                </c:pt>
                <c:pt idx="67">
                  <c:v>41517</c:v>
                </c:pt>
                <c:pt idx="68">
                  <c:v>41547</c:v>
                </c:pt>
                <c:pt idx="69">
                  <c:v>41578</c:v>
                </c:pt>
                <c:pt idx="70">
                  <c:v>41608</c:v>
                </c:pt>
                <c:pt idx="71">
                  <c:v>41639</c:v>
                </c:pt>
                <c:pt idx="72">
                  <c:v>41670</c:v>
                </c:pt>
                <c:pt idx="73">
                  <c:v>41698</c:v>
                </c:pt>
                <c:pt idx="74">
                  <c:v>41729</c:v>
                </c:pt>
                <c:pt idx="75">
                  <c:v>41759</c:v>
                </c:pt>
                <c:pt idx="76">
                  <c:v>41790</c:v>
                </c:pt>
                <c:pt idx="77">
                  <c:v>41820</c:v>
                </c:pt>
                <c:pt idx="78">
                  <c:v>41851</c:v>
                </c:pt>
                <c:pt idx="79">
                  <c:v>41882</c:v>
                </c:pt>
                <c:pt idx="80">
                  <c:v>41912</c:v>
                </c:pt>
                <c:pt idx="81">
                  <c:v>41943</c:v>
                </c:pt>
                <c:pt idx="82">
                  <c:v>41973</c:v>
                </c:pt>
                <c:pt idx="83">
                  <c:v>42004</c:v>
                </c:pt>
                <c:pt idx="84">
                  <c:v>42035</c:v>
                </c:pt>
                <c:pt idx="85">
                  <c:v>42063</c:v>
                </c:pt>
                <c:pt idx="86">
                  <c:v>42094</c:v>
                </c:pt>
                <c:pt idx="87">
                  <c:v>42124</c:v>
                </c:pt>
                <c:pt idx="88">
                  <c:v>42155</c:v>
                </c:pt>
                <c:pt idx="89">
                  <c:v>42185</c:v>
                </c:pt>
                <c:pt idx="90">
                  <c:v>42216</c:v>
                </c:pt>
                <c:pt idx="91">
                  <c:v>42247</c:v>
                </c:pt>
                <c:pt idx="92">
                  <c:v>42277</c:v>
                </c:pt>
                <c:pt idx="93">
                  <c:v>42308</c:v>
                </c:pt>
                <c:pt idx="94">
                  <c:v>42338</c:v>
                </c:pt>
                <c:pt idx="95">
                  <c:v>42369</c:v>
                </c:pt>
                <c:pt idx="96">
                  <c:v>42400</c:v>
                </c:pt>
                <c:pt idx="97">
                  <c:v>42429</c:v>
                </c:pt>
                <c:pt idx="98">
                  <c:v>42460</c:v>
                </c:pt>
                <c:pt idx="99">
                  <c:v>42490</c:v>
                </c:pt>
                <c:pt idx="100">
                  <c:v>42521</c:v>
                </c:pt>
                <c:pt idx="101">
                  <c:v>42551</c:v>
                </c:pt>
                <c:pt idx="102">
                  <c:v>42582</c:v>
                </c:pt>
                <c:pt idx="103">
                  <c:v>42613</c:v>
                </c:pt>
                <c:pt idx="104">
                  <c:v>42643</c:v>
                </c:pt>
                <c:pt idx="105">
                  <c:v>42674</c:v>
                </c:pt>
                <c:pt idx="106">
                  <c:v>42704</c:v>
                </c:pt>
                <c:pt idx="107">
                  <c:v>42735</c:v>
                </c:pt>
                <c:pt idx="108">
                  <c:v>42766</c:v>
                </c:pt>
                <c:pt idx="109">
                  <c:v>42794</c:v>
                </c:pt>
                <c:pt idx="110">
                  <c:v>42825</c:v>
                </c:pt>
                <c:pt idx="111">
                  <c:v>42855</c:v>
                </c:pt>
                <c:pt idx="112">
                  <c:v>42886</c:v>
                </c:pt>
                <c:pt idx="113">
                  <c:v>42916</c:v>
                </c:pt>
                <c:pt idx="114">
                  <c:v>42947</c:v>
                </c:pt>
                <c:pt idx="115">
                  <c:v>42978</c:v>
                </c:pt>
                <c:pt idx="116">
                  <c:v>43008</c:v>
                </c:pt>
                <c:pt idx="117">
                  <c:v>43039</c:v>
                </c:pt>
                <c:pt idx="118">
                  <c:v>43069</c:v>
                </c:pt>
                <c:pt idx="119">
                  <c:v>43100</c:v>
                </c:pt>
                <c:pt idx="120">
                  <c:v>43131</c:v>
                </c:pt>
                <c:pt idx="121">
                  <c:v>43159</c:v>
                </c:pt>
                <c:pt idx="122">
                  <c:v>43190</c:v>
                </c:pt>
                <c:pt idx="123">
                  <c:v>43220</c:v>
                </c:pt>
                <c:pt idx="124">
                  <c:v>43251</c:v>
                </c:pt>
                <c:pt idx="125">
                  <c:v>43281</c:v>
                </c:pt>
                <c:pt idx="126">
                  <c:v>43312</c:v>
                </c:pt>
                <c:pt idx="127">
                  <c:v>43343</c:v>
                </c:pt>
                <c:pt idx="128">
                  <c:v>43373</c:v>
                </c:pt>
                <c:pt idx="129">
                  <c:v>43404</c:v>
                </c:pt>
                <c:pt idx="130">
                  <c:v>43434</c:v>
                </c:pt>
                <c:pt idx="131">
                  <c:v>43465</c:v>
                </c:pt>
                <c:pt idx="132">
                  <c:v>43496</c:v>
                </c:pt>
                <c:pt idx="133">
                  <c:v>43524</c:v>
                </c:pt>
                <c:pt idx="134">
                  <c:v>43555</c:v>
                </c:pt>
                <c:pt idx="135">
                  <c:v>43585</c:v>
                </c:pt>
                <c:pt idx="136">
                  <c:v>43616</c:v>
                </c:pt>
                <c:pt idx="137">
                  <c:v>43646</c:v>
                </c:pt>
                <c:pt idx="138">
                  <c:v>43677</c:v>
                </c:pt>
                <c:pt idx="139">
                  <c:v>43708</c:v>
                </c:pt>
                <c:pt idx="140">
                  <c:v>43738</c:v>
                </c:pt>
                <c:pt idx="141">
                  <c:v>43769</c:v>
                </c:pt>
                <c:pt idx="142">
                  <c:v>43799</c:v>
                </c:pt>
                <c:pt idx="143">
                  <c:v>43830</c:v>
                </c:pt>
                <c:pt idx="144">
                  <c:v>43861</c:v>
                </c:pt>
                <c:pt idx="145">
                  <c:v>43890</c:v>
                </c:pt>
                <c:pt idx="146">
                  <c:v>43921</c:v>
                </c:pt>
                <c:pt idx="147">
                  <c:v>43951</c:v>
                </c:pt>
                <c:pt idx="148">
                  <c:v>43982</c:v>
                </c:pt>
                <c:pt idx="149">
                  <c:v>44012</c:v>
                </c:pt>
                <c:pt idx="150">
                  <c:v>44043</c:v>
                </c:pt>
                <c:pt idx="151">
                  <c:v>44074</c:v>
                </c:pt>
                <c:pt idx="152">
                  <c:v>44104</c:v>
                </c:pt>
                <c:pt idx="153">
                  <c:v>44135</c:v>
                </c:pt>
                <c:pt idx="154">
                  <c:v>44165</c:v>
                </c:pt>
                <c:pt idx="155">
                  <c:v>44196</c:v>
                </c:pt>
                <c:pt idx="156">
                  <c:v>44227</c:v>
                </c:pt>
                <c:pt idx="157">
                  <c:v>44255</c:v>
                </c:pt>
                <c:pt idx="158">
                  <c:v>44286</c:v>
                </c:pt>
                <c:pt idx="159">
                  <c:v>44316</c:v>
                </c:pt>
                <c:pt idx="160">
                  <c:v>44347</c:v>
                </c:pt>
                <c:pt idx="161">
                  <c:v>44377</c:v>
                </c:pt>
                <c:pt idx="162">
                  <c:v>44408</c:v>
                </c:pt>
                <c:pt idx="163">
                  <c:v>44439</c:v>
                </c:pt>
                <c:pt idx="164">
                  <c:v>44469</c:v>
                </c:pt>
                <c:pt idx="165">
                  <c:v>44500</c:v>
                </c:pt>
                <c:pt idx="166">
                  <c:v>44530</c:v>
                </c:pt>
                <c:pt idx="167">
                  <c:v>44561</c:v>
                </c:pt>
                <c:pt idx="168">
                  <c:v>44592</c:v>
                </c:pt>
                <c:pt idx="169">
                  <c:v>44620</c:v>
                </c:pt>
                <c:pt idx="170">
                  <c:v>44651</c:v>
                </c:pt>
                <c:pt idx="171">
                  <c:v>44681</c:v>
                </c:pt>
                <c:pt idx="172">
                  <c:v>44712</c:v>
                </c:pt>
                <c:pt idx="173">
                  <c:v>44742</c:v>
                </c:pt>
                <c:pt idx="174">
                  <c:v>44773</c:v>
                </c:pt>
                <c:pt idx="175">
                  <c:v>44804</c:v>
                </c:pt>
                <c:pt idx="176">
                  <c:v>44834</c:v>
                </c:pt>
                <c:pt idx="177">
                  <c:v>44865</c:v>
                </c:pt>
                <c:pt idx="178">
                  <c:v>44895</c:v>
                </c:pt>
                <c:pt idx="179">
                  <c:v>44926</c:v>
                </c:pt>
                <c:pt idx="180">
                  <c:v>44957</c:v>
                </c:pt>
                <c:pt idx="181">
                  <c:v>44985</c:v>
                </c:pt>
                <c:pt idx="182">
                  <c:v>45016</c:v>
                </c:pt>
                <c:pt idx="183">
                  <c:v>45046</c:v>
                </c:pt>
                <c:pt idx="184">
                  <c:v>45077</c:v>
                </c:pt>
                <c:pt idx="185">
                  <c:v>45107</c:v>
                </c:pt>
              </c:numCache>
            </c:numRef>
          </c:cat>
          <c:val>
            <c:numRef>
              <c:f>'Small Cap Comp Equity'!$G$3:$G$188</c:f>
              <c:numCache>
                <c:formatCode>0.0000</c:formatCode>
                <c:ptCount val="186"/>
                <c:pt idx="0">
                  <c:v>100</c:v>
                </c:pt>
                <c:pt idx="1">
                  <c:v>100.73591491580162</c:v>
                </c:pt>
                <c:pt idx="2">
                  <c:v>99.614214465630312</c:v>
                </c:pt>
                <c:pt idx="3">
                  <c:v>100.26906353409682</c:v>
                </c:pt>
                <c:pt idx="4">
                  <c:v>101.40469707282678</c:v>
                </c:pt>
                <c:pt idx="5">
                  <c:v>100.79521357177963</c:v>
                </c:pt>
                <c:pt idx="6">
                  <c:v>95.425602734075284</c:v>
                </c:pt>
                <c:pt idx="7">
                  <c:v>101.26298242773665</c:v>
                </c:pt>
                <c:pt idx="8">
                  <c:v>92.200815144980126</c:v>
                </c:pt>
                <c:pt idx="9">
                  <c:v>82.402202201588381</c:v>
                </c:pt>
                <c:pt idx="10">
                  <c:v>73.886257019872303</c:v>
                </c:pt>
                <c:pt idx="11">
                  <c:v>76.8605604484721</c:v>
                </c:pt>
                <c:pt idx="12">
                  <c:v>78.167836873591398</c:v>
                </c:pt>
                <c:pt idx="13">
                  <c:v>75.028689066990111</c:v>
                </c:pt>
                <c:pt idx="14">
                  <c:v>77.359955284004528</c:v>
                </c:pt>
                <c:pt idx="15">
                  <c:v>81.85983795812686</c:v>
                </c:pt>
                <c:pt idx="16">
                  <c:v>87.446435462975899</c:v>
                </c:pt>
                <c:pt idx="17">
                  <c:v>87.451561345658789</c:v>
                </c:pt>
                <c:pt idx="18">
                  <c:v>91.661839952898575</c:v>
                </c:pt>
                <c:pt idx="19">
                  <c:v>93.696330036209545</c:v>
                </c:pt>
                <c:pt idx="20">
                  <c:v>97.259718186055537</c:v>
                </c:pt>
                <c:pt idx="21">
                  <c:v>101.08927672335417</c:v>
                </c:pt>
                <c:pt idx="22">
                  <c:v>101.91404281685378</c:v>
                </c:pt>
                <c:pt idx="23">
                  <c:v>110.49963955131101</c:v>
                </c:pt>
                <c:pt idx="24">
                  <c:v>112.60098630280065</c:v>
                </c:pt>
                <c:pt idx="25">
                  <c:v>115.93519616881221</c:v>
                </c:pt>
                <c:pt idx="26">
                  <c:v>118.28006479025316</c:v>
                </c:pt>
                <c:pt idx="27">
                  <c:v>119.33044346743982</c:v>
                </c:pt>
                <c:pt idx="28">
                  <c:v>114.26499290530695</c:v>
                </c:pt>
                <c:pt idx="29">
                  <c:v>116.05687442506868</c:v>
                </c:pt>
                <c:pt idx="30">
                  <c:v>119.78457706019631</c:v>
                </c:pt>
                <c:pt idx="31">
                  <c:v>124.65157787283748</c:v>
                </c:pt>
                <c:pt idx="32">
                  <c:v>129.59401293549547</c:v>
                </c:pt>
                <c:pt idx="33">
                  <c:v>137.40205221485908</c:v>
                </c:pt>
                <c:pt idx="34">
                  <c:v>142.19875785767982</c:v>
                </c:pt>
                <c:pt idx="35">
                  <c:v>149.18213885607048</c:v>
                </c:pt>
                <c:pt idx="36">
                  <c:v>154.54523674794621</c:v>
                </c:pt>
                <c:pt idx="37">
                  <c:v>155.57914438178997</c:v>
                </c:pt>
                <c:pt idx="38">
                  <c:v>158.36089948333637</c:v>
                </c:pt>
                <c:pt idx="39">
                  <c:v>161.32383191266959</c:v>
                </c:pt>
                <c:pt idx="40">
                  <c:v>162.83059650273393</c:v>
                </c:pt>
                <c:pt idx="41">
                  <c:v>159.82962860918855</c:v>
                </c:pt>
                <c:pt idx="42">
                  <c:v>158.78274454179837</c:v>
                </c:pt>
                <c:pt idx="43">
                  <c:v>156.66458272961077</c:v>
                </c:pt>
                <c:pt idx="44">
                  <c:v>149.54417744454997</c:v>
                </c:pt>
                <c:pt idx="45">
                  <c:v>156.48452271975154</c:v>
                </c:pt>
                <c:pt idx="46">
                  <c:v>164.03646578620675</c:v>
                </c:pt>
                <c:pt idx="47">
                  <c:v>172.46465939830205</c:v>
                </c:pt>
                <c:pt idx="48">
                  <c:v>177.48855492657458</c:v>
                </c:pt>
                <c:pt idx="49">
                  <c:v>185.23238057802104</c:v>
                </c:pt>
                <c:pt idx="50">
                  <c:v>185.00269242610429</c:v>
                </c:pt>
                <c:pt idx="51">
                  <c:v>189.59075919827168</c:v>
                </c:pt>
                <c:pt idx="52">
                  <c:v>190.77001372048494</c:v>
                </c:pt>
                <c:pt idx="53">
                  <c:v>189.7341325459827</c:v>
                </c:pt>
                <c:pt idx="54">
                  <c:v>193.14934693181038</c:v>
                </c:pt>
                <c:pt idx="55">
                  <c:v>197.98773807245223</c:v>
                </c:pt>
                <c:pt idx="56">
                  <c:v>202.54739568026082</c:v>
                </c:pt>
                <c:pt idx="57">
                  <c:v>203.3859418983771</c:v>
                </c:pt>
                <c:pt idx="58">
                  <c:v>203.2598426144001</c:v>
                </c:pt>
                <c:pt idx="59">
                  <c:v>204.35134796923944</c:v>
                </c:pt>
                <c:pt idx="60">
                  <c:v>212.52478883396512</c:v>
                </c:pt>
                <c:pt idx="61">
                  <c:v>211.96797388722013</c:v>
                </c:pt>
                <c:pt idx="62">
                  <c:v>219.00319094053697</c:v>
                </c:pt>
                <c:pt idx="63">
                  <c:v>224.4977619980441</c:v>
                </c:pt>
                <c:pt idx="64">
                  <c:v>235.4000468139551</c:v>
                </c:pt>
                <c:pt idx="65">
                  <c:v>230.63484366630021</c:v>
                </c:pt>
                <c:pt idx="66">
                  <c:v>233.18105234037617</c:v>
                </c:pt>
                <c:pt idx="67">
                  <c:v>235.24820236937362</c:v>
                </c:pt>
                <c:pt idx="68">
                  <c:v>241.74105275476833</c:v>
                </c:pt>
                <c:pt idx="69">
                  <c:v>250.92890494681882</c:v>
                </c:pt>
                <c:pt idx="70">
                  <c:v>258.42992270239409</c:v>
                </c:pt>
                <c:pt idx="71">
                  <c:v>267.46747552921954</c:v>
                </c:pt>
                <c:pt idx="72">
                  <c:v>263.8799342799461</c:v>
                </c:pt>
                <c:pt idx="73">
                  <c:v>278.51049335616341</c:v>
                </c:pt>
                <c:pt idx="74">
                  <c:v>295.3102463154072</c:v>
                </c:pt>
                <c:pt idx="75">
                  <c:v>300.79061386652853</c:v>
                </c:pt>
                <c:pt idx="76">
                  <c:v>306.58354029898402</c:v>
                </c:pt>
                <c:pt idx="77">
                  <c:v>315.71942321635345</c:v>
                </c:pt>
                <c:pt idx="78">
                  <c:v>312.75039776042684</c:v>
                </c:pt>
                <c:pt idx="79">
                  <c:v>323.10274867669472</c:v>
                </c:pt>
                <c:pt idx="80">
                  <c:v>305.96893301711827</c:v>
                </c:pt>
                <c:pt idx="81">
                  <c:v>309.92939488609187</c:v>
                </c:pt>
                <c:pt idx="82">
                  <c:v>312.63476857405254</c:v>
                </c:pt>
                <c:pt idx="83">
                  <c:v>313.86342321454856</c:v>
                </c:pt>
                <c:pt idx="84">
                  <c:v>307.66054038155943</c:v>
                </c:pt>
                <c:pt idx="85">
                  <c:v>321.27021204587811</c:v>
                </c:pt>
                <c:pt idx="86">
                  <c:v>318.04048260418091</c:v>
                </c:pt>
                <c:pt idx="87">
                  <c:v>328.54217933977094</c:v>
                </c:pt>
                <c:pt idx="88">
                  <c:v>327.18135763294561</c:v>
                </c:pt>
                <c:pt idx="89">
                  <c:v>317.3515209242214</c:v>
                </c:pt>
                <c:pt idx="90">
                  <c:v>309.00708003303993</c:v>
                </c:pt>
                <c:pt idx="91">
                  <c:v>290.9304748581871</c:v>
                </c:pt>
                <c:pt idx="92">
                  <c:v>281.43828625498901</c:v>
                </c:pt>
                <c:pt idx="93">
                  <c:v>293.75881011237368</c:v>
                </c:pt>
                <c:pt idx="94">
                  <c:v>299.99677844510995</c:v>
                </c:pt>
                <c:pt idx="95">
                  <c:v>297.39520638243397</c:v>
                </c:pt>
                <c:pt idx="96">
                  <c:v>287.96183043598319</c:v>
                </c:pt>
                <c:pt idx="97">
                  <c:v>291.71368512473362</c:v>
                </c:pt>
                <c:pt idx="98">
                  <c:v>302.71916732343442</c:v>
                </c:pt>
                <c:pt idx="99">
                  <c:v>311.58248182349723</c:v>
                </c:pt>
                <c:pt idx="100">
                  <c:v>319.17450057560859</c:v>
                </c:pt>
                <c:pt idx="101">
                  <c:v>325.14306373637248</c:v>
                </c:pt>
                <c:pt idx="102">
                  <c:v>328.7378454490418</c:v>
                </c:pt>
                <c:pt idx="103">
                  <c:v>343.9689273043868</c:v>
                </c:pt>
                <c:pt idx="104">
                  <c:v>349.76858738766606</c:v>
                </c:pt>
                <c:pt idx="105">
                  <c:v>344.72737273764761</c:v>
                </c:pt>
                <c:pt idx="106">
                  <c:v>347.33661422189886</c:v>
                </c:pt>
                <c:pt idx="107">
                  <c:v>356.14576543179464</c:v>
                </c:pt>
                <c:pt idx="108">
                  <c:v>347.5918564376538</c:v>
                </c:pt>
                <c:pt idx="109">
                  <c:v>348.96762500543406</c:v>
                </c:pt>
                <c:pt idx="110">
                  <c:v>359.73153139872664</c:v>
                </c:pt>
                <c:pt idx="111">
                  <c:v>356.38494896212427</c:v>
                </c:pt>
                <c:pt idx="112">
                  <c:v>354.84394044281203</c:v>
                </c:pt>
                <c:pt idx="113">
                  <c:v>354.39151441874742</c:v>
                </c:pt>
                <c:pt idx="114">
                  <c:v>354.85647608566484</c:v>
                </c:pt>
                <c:pt idx="115">
                  <c:v>345.61636830487021</c:v>
                </c:pt>
                <c:pt idx="116">
                  <c:v>352.93444928735755</c:v>
                </c:pt>
                <c:pt idx="117">
                  <c:v>365.64432467509386</c:v>
                </c:pt>
                <c:pt idx="118">
                  <c:v>369.71577423035103</c:v>
                </c:pt>
                <c:pt idx="119">
                  <c:v>377.30566935952589</c:v>
                </c:pt>
                <c:pt idx="120">
                  <c:v>370.41719975402901</c:v>
                </c:pt>
                <c:pt idx="121">
                  <c:v>357.0644005372958</c:v>
                </c:pt>
                <c:pt idx="122">
                  <c:v>364.96659278558667</c:v>
                </c:pt>
                <c:pt idx="123">
                  <c:v>366.7085783329523</c:v>
                </c:pt>
                <c:pt idx="124">
                  <c:v>372.69179549703273</c:v>
                </c:pt>
                <c:pt idx="125">
                  <c:v>370.9964205193167</c:v>
                </c:pt>
                <c:pt idx="126">
                  <c:v>374.11400754178902</c:v>
                </c:pt>
                <c:pt idx="127">
                  <c:v>395.03862723781401</c:v>
                </c:pt>
                <c:pt idx="128">
                  <c:v>396.27830627769873</c:v>
                </c:pt>
                <c:pt idx="129">
                  <c:v>373.92666270069287</c:v>
                </c:pt>
                <c:pt idx="130">
                  <c:v>362.2125747458764</c:v>
                </c:pt>
                <c:pt idx="131">
                  <c:v>343.54694198574947</c:v>
                </c:pt>
                <c:pt idx="132">
                  <c:v>365.98923171386173</c:v>
                </c:pt>
                <c:pt idx="133">
                  <c:v>374.21419386375391</c:v>
                </c:pt>
                <c:pt idx="134">
                  <c:v>378.05913888887386</c:v>
                </c:pt>
                <c:pt idx="135">
                  <c:v>385.17070580814965</c:v>
                </c:pt>
                <c:pt idx="136">
                  <c:v>378.40182247621954</c:v>
                </c:pt>
                <c:pt idx="137">
                  <c:v>387.81348076975178</c:v>
                </c:pt>
                <c:pt idx="138">
                  <c:v>388.29966826740548</c:v>
                </c:pt>
                <c:pt idx="139">
                  <c:v>383.71878523198751</c:v>
                </c:pt>
                <c:pt idx="140">
                  <c:v>385.63507684543606</c:v>
                </c:pt>
                <c:pt idx="141">
                  <c:v>380.56367688531304</c:v>
                </c:pt>
                <c:pt idx="142">
                  <c:v>397.70070015450943</c:v>
                </c:pt>
                <c:pt idx="143">
                  <c:v>408.70991401667078</c:v>
                </c:pt>
                <c:pt idx="144">
                  <c:v>415.89845223982945</c:v>
                </c:pt>
                <c:pt idx="145">
                  <c:v>396.61429753538232</c:v>
                </c:pt>
                <c:pt idx="146">
                  <c:v>305.32666879555825</c:v>
                </c:pt>
                <c:pt idx="147">
                  <c:v>357.74374089663434</c:v>
                </c:pt>
                <c:pt idx="148">
                  <c:v>377.33605877639047</c:v>
                </c:pt>
                <c:pt idx="149">
                  <c:v>393.85803254354471</c:v>
                </c:pt>
                <c:pt idx="150">
                  <c:v>413.25188184659049</c:v>
                </c:pt>
                <c:pt idx="151">
                  <c:v>427.13002937793539</c:v>
                </c:pt>
                <c:pt idx="152">
                  <c:v>440.64632693629079</c:v>
                </c:pt>
                <c:pt idx="153">
                  <c:v>432.50750533063223</c:v>
                </c:pt>
                <c:pt idx="154">
                  <c:v>462.81709060911311</c:v>
                </c:pt>
                <c:pt idx="155">
                  <c:v>495.59772821273037</c:v>
                </c:pt>
                <c:pt idx="156">
                  <c:v>487.53226263451131</c:v>
                </c:pt>
                <c:pt idx="157">
                  <c:v>504.65884012024986</c:v>
                </c:pt>
                <c:pt idx="158">
                  <c:v>513.12431704681057</c:v>
                </c:pt>
                <c:pt idx="159">
                  <c:v>528.21394102642512</c:v>
                </c:pt>
                <c:pt idx="160">
                  <c:v>545.49916809237834</c:v>
                </c:pt>
                <c:pt idx="161">
                  <c:v>560.1422555311118</c:v>
                </c:pt>
                <c:pt idx="162">
                  <c:v>583.1839459023696</c:v>
                </c:pt>
                <c:pt idx="163">
                  <c:v>590.22538681180299</c:v>
                </c:pt>
                <c:pt idx="164">
                  <c:v>584.07197269615722</c:v>
                </c:pt>
                <c:pt idx="165">
                  <c:v>595.08571864725673</c:v>
                </c:pt>
                <c:pt idx="166">
                  <c:v>563.60218004650278</c:v>
                </c:pt>
                <c:pt idx="167">
                  <c:v>588.54223759578315</c:v>
                </c:pt>
                <c:pt idx="168">
                  <c:v>572.44641157155957</c:v>
                </c:pt>
                <c:pt idx="169">
                  <c:v>559.70162518473103</c:v>
                </c:pt>
                <c:pt idx="170">
                  <c:v>581.18599356766447</c:v>
                </c:pt>
                <c:pt idx="171">
                  <c:v>546.43778922995057</c:v>
                </c:pt>
                <c:pt idx="172">
                  <c:v>559.43811815861216</c:v>
                </c:pt>
                <c:pt idx="173">
                  <c:v>529.7123737502543</c:v>
                </c:pt>
                <c:pt idx="174">
                  <c:v>557.22892445788693</c:v>
                </c:pt>
                <c:pt idx="175">
                  <c:v>545.05595763827262</c:v>
                </c:pt>
                <c:pt idx="176">
                  <c:v>508.73854639627524</c:v>
                </c:pt>
                <c:pt idx="177">
                  <c:v>538.08958222445472</c:v>
                </c:pt>
                <c:pt idx="178">
                  <c:v>570.84069765935851</c:v>
                </c:pt>
                <c:pt idx="179">
                  <c:v>555.0208649414094</c:v>
                </c:pt>
                <c:pt idx="180">
                  <c:v>571.61791891918665</c:v>
                </c:pt>
                <c:pt idx="181">
                  <c:v>557.45558846555389</c:v>
                </c:pt>
                <c:pt idx="182">
                  <c:v>545.36238990951392</c:v>
                </c:pt>
                <c:pt idx="183">
                  <c:v>535.6853969260336</c:v>
                </c:pt>
                <c:pt idx="184">
                  <c:v>531.60999876206893</c:v>
                </c:pt>
                <c:pt idx="185">
                  <c:v>540.34445694296664</c:v>
                </c:pt>
              </c:numCache>
            </c:numRef>
          </c:val>
          <c:smooth val="0"/>
          <c:extLst>
            <c:ext xmlns:c16="http://schemas.microsoft.com/office/drawing/2014/chart" uri="{C3380CC4-5D6E-409C-BE32-E72D297353CC}">
              <c16:uniqueId val="{00000000-3068-49C6-AB08-EC2CF8057F26}"/>
            </c:ext>
          </c:extLst>
        </c:ser>
        <c:dLbls>
          <c:showLegendKey val="0"/>
          <c:showVal val="0"/>
          <c:showCatName val="0"/>
          <c:showSerName val="0"/>
          <c:showPercent val="0"/>
          <c:showBubbleSize val="0"/>
        </c:dLbls>
        <c:smooth val="0"/>
        <c:axId val="273147215"/>
        <c:axId val="273179247"/>
      </c:lineChart>
      <c:dateAx>
        <c:axId val="273147215"/>
        <c:scaling>
          <c:orientation val="minMax"/>
          <c:max val="45108"/>
          <c:min val="39448"/>
        </c:scaling>
        <c:delete val="0"/>
        <c:axPos val="b"/>
        <c:numFmt formatCode="yyyy;@" sourceLinked="0"/>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73179247"/>
        <c:crosses val="autoZero"/>
        <c:auto val="1"/>
        <c:lblOffset val="100"/>
        <c:baseTimeUnit val="months"/>
        <c:majorUnit val="2"/>
        <c:majorTimeUnit val="years"/>
      </c:dateAx>
      <c:valAx>
        <c:axId val="273179247"/>
        <c:scaling>
          <c:orientation val="minMax"/>
          <c:max val="600"/>
          <c:min val="5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low"/>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73147215"/>
        <c:crossesAt val="40848"/>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'SC Comp Bar'!$A$3</c:f>
              <c:strCache>
                <c:ptCount val="1"/>
                <c:pt idx="0">
                  <c:v>Barrantagh Small Cap Equity</c:v>
                </c:pt>
              </c:strCache>
            </c:strRef>
          </c:tx>
          <c:spPr>
            <a:solidFill>
              <a:schemeClr val="accent1"/>
            </a:solidFill>
            <a:ln>
              <a:noFill/>
            </a:ln>
            <a:effectLst/>
          </c:spPr>
          <c:invertIfNegative val="0"/>
          <c:cat>
            <c:numRef>
              <c:f>'SC Comp Bar'!$B$2:$P$2</c:f>
              <c:numCache>
                <c:formatCode>General</c:formatCode>
                <c:ptCount val="15"/>
                <c:pt idx="0">
                  <c:v>2022</c:v>
                </c:pt>
                <c:pt idx="1">
                  <c:v>2021</c:v>
                </c:pt>
                <c:pt idx="2">
                  <c:v>2020</c:v>
                </c:pt>
                <c:pt idx="3">
                  <c:v>2019</c:v>
                </c:pt>
                <c:pt idx="4">
                  <c:v>2018</c:v>
                </c:pt>
                <c:pt idx="5">
                  <c:v>2017</c:v>
                </c:pt>
                <c:pt idx="6">
                  <c:v>2016</c:v>
                </c:pt>
                <c:pt idx="7">
                  <c:v>2015</c:v>
                </c:pt>
                <c:pt idx="8">
                  <c:v>2014</c:v>
                </c:pt>
                <c:pt idx="9">
                  <c:v>2013</c:v>
                </c:pt>
                <c:pt idx="10">
                  <c:v>2012</c:v>
                </c:pt>
                <c:pt idx="11">
                  <c:v>2011</c:v>
                </c:pt>
                <c:pt idx="12">
                  <c:v>2010</c:v>
                </c:pt>
                <c:pt idx="13">
                  <c:v>2009</c:v>
                </c:pt>
                <c:pt idx="14">
                  <c:v>2008</c:v>
                </c:pt>
              </c:numCache>
            </c:numRef>
          </c:cat>
          <c:val>
            <c:numRef>
              <c:f>'SC Comp Bar'!$B$3:$P$3</c:f>
              <c:numCache>
                <c:formatCode>0.0%</c:formatCode>
                <c:ptCount val="15"/>
                <c:pt idx="0">
                  <c:v>-5.7000000000000002E-2</c:v>
                </c:pt>
                <c:pt idx="1">
                  <c:v>0.1875</c:v>
                </c:pt>
                <c:pt idx="2">
                  <c:v>0.21260000000000001</c:v>
                </c:pt>
                <c:pt idx="3">
                  <c:v>0.18970000000000001</c:v>
                </c:pt>
                <c:pt idx="4">
                  <c:v>-8.9499999999999996E-2</c:v>
                </c:pt>
                <c:pt idx="5">
                  <c:v>5.9400000000000001E-2</c:v>
                </c:pt>
                <c:pt idx="6">
                  <c:v>0.1976</c:v>
                </c:pt>
                <c:pt idx="7">
                  <c:v>-5.2499999999999998E-2</c:v>
                </c:pt>
                <c:pt idx="8">
                  <c:v>0.17349999999999999</c:v>
                </c:pt>
                <c:pt idx="9">
                  <c:v>0.30890000000000001</c:v>
                </c:pt>
                <c:pt idx="10">
                  <c:v>0.18490000000000001</c:v>
                </c:pt>
                <c:pt idx="11">
                  <c:v>0.15609999999999999</c:v>
                </c:pt>
                <c:pt idx="12">
                  <c:v>0.35010000000000002</c:v>
                </c:pt>
                <c:pt idx="13">
                  <c:v>0.43769999999999998</c:v>
                </c:pt>
                <c:pt idx="14">
                  <c:v>-0.22950000000000001</c:v>
                </c:pt>
              </c:numCache>
            </c:numRef>
          </c:val>
          <c:extLst>
            <c:ext xmlns:c16="http://schemas.microsoft.com/office/drawing/2014/chart" uri="{C3380CC4-5D6E-409C-BE32-E72D297353CC}">
              <c16:uniqueId val="{00000000-FEFD-41DE-A653-9B5431371218}"/>
            </c:ext>
          </c:extLst>
        </c:ser>
        <c:dLbls>
          <c:showLegendKey val="0"/>
          <c:showVal val="0"/>
          <c:showCatName val="0"/>
          <c:showSerName val="0"/>
          <c:showPercent val="0"/>
          <c:showBubbleSize val="0"/>
        </c:dLbls>
        <c:gapWidth val="68"/>
        <c:overlap val="-10"/>
        <c:axId val="1738367967"/>
        <c:axId val="1738368383"/>
      </c:barChart>
      <c:catAx>
        <c:axId val="1738367967"/>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38368383"/>
        <c:crosses val="autoZero"/>
        <c:auto val="1"/>
        <c:lblAlgn val="ctr"/>
        <c:lblOffset val="100"/>
        <c:noMultiLvlLbl val="0"/>
      </c:catAx>
      <c:valAx>
        <c:axId val="1738368383"/>
        <c:scaling>
          <c:orientation val="minMax"/>
          <c:max val="0.5"/>
          <c:min val="-0.25"/>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3836796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0377038299821144E-2"/>
          <c:y val="0.15081580020109484"/>
          <c:w val="0.48065295609608277"/>
          <c:h val="0.49237489289341363"/>
        </c:manualLayout>
      </c:layout>
      <c:doughnutChart>
        <c:varyColors val="1"/>
        <c:ser>
          <c:idx val="0"/>
          <c:order val="0"/>
          <c:tx>
            <c:strRef>
              <c:f>Sheet1!$B$1</c:f>
              <c:strCache>
                <c:ptCount val="1"/>
                <c:pt idx="0">
                  <c:v>Current Portfolio - Equity Sectors (GICS)</c:v>
                </c:pt>
              </c:strCache>
            </c:strRef>
          </c:tx>
          <c:explosion val="4"/>
          <c:dPt>
            <c:idx val="0"/>
            <c:bubble3D val="0"/>
            <c:spPr>
              <a:solidFill>
                <a:schemeClr val="accent1"/>
              </a:solidFill>
              <a:ln w="19050">
                <a:solidFill>
                  <a:schemeClr val="lt1"/>
                </a:solidFill>
              </a:ln>
              <a:effectLst/>
            </c:spPr>
            <c:extLst>
              <c:ext xmlns:c16="http://schemas.microsoft.com/office/drawing/2014/chart" uri="{C3380CC4-5D6E-409C-BE32-E72D297353CC}">
                <c16:uniqueId val="{00000001-1571-46B4-B8F7-7E6AACC6BDC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1571-46B4-B8F7-7E6AACC6BDC1}"/>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1571-46B4-B8F7-7E6AACC6BDC1}"/>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1571-46B4-B8F7-7E6AACC6BDC1}"/>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1571-46B4-B8F7-7E6AACC6BDC1}"/>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1571-46B4-B8F7-7E6AACC6BDC1}"/>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1571-46B4-B8F7-7E6AACC6BDC1}"/>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1571-46B4-B8F7-7E6AACC6BDC1}"/>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1571-46B4-B8F7-7E6AACC6BDC1}"/>
              </c:ext>
            </c:extLst>
          </c:dPt>
          <c:dPt>
            <c:idx val="9"/>
            <c:bubble3D val="0"/>
            <c:spPr>
              <a:solidFill>
                <a:schemeClr val="accent4">
                  <a:lumMod val="60000"/>
                </a:schemeClr>
              </a:solidFill>
              <a:ln w="19050">
                <a:solidFill>
                  <a:schemeClr val="lt1"/>
                </a:solidFill>
              </a:ln>
              <a:effectLst/>
            </c:spPr>
            <c:extLst>
              <c:ext xmlns:c16="http://schemas.microsoft.com/office/drawing/2014/chart" uri="{C3380CC4-5D6E-409C-BE32-E72D297353CC}">
                <c16:uniqueId val="{00000013-1571-46B4-B8F7-7E6AACC6BDC1}"/>
              </c:ext>
            </c:extLst>
          </c:dPt>
          <c:dPt>
            <c:idx val="10"/>
            <c:bubble3D val="0"/>
            <c:spPr>
              <a:solidFill>
                <a:schemeClr val="accent5">
                  <a:lumMod val="60000"/>
                </a:schemeClr>
              </a:solidFill>
              <a:ln w="19050">
                <a:solidFill>
                  <a:schemeClr val="lt1"/>
                </a:solidFill>
              </a:ln>
              <a:effectLst/>
            </c:spPr>
            <c:extLst>
              <c:ext xmlns:c16="http://schemas.microsoft.com/office/drawing/2014/chart" uri="{C3380CC4-5D6E-409C-BE32-E72D297353CC}">
                <c16:uniqueId val="{00000015-1571-46B4-B8F7-7E6AACC6BDC1}"/>
              </c:ext>
            </c:extLst>
          </c:dPt>
          <c:cat>
            <c:multiLvlStrRef>
              <c:f>Sheet1!$A$2:$B$12</c:f>
              <c:multiLvlStrCache>
                <c:ptCount val="11"/>
                <c:lvl>
                  <c:pt idx="0">
                    <c:v>0.0%</c:v>
                  </c:pt>
                  <c:pt idx="1">
                    <c:v>4.4%</c:v>
                  </c:pt>
                  <c:pt idx="2">
                    <c:v>9.9%</c:v>
                  </c:pt>
                  <c:pt idx="3">
                    <c:v>20.2%</c:v>
                  </c:pt>
                  <c:pt idx="4">
                    <c:v>14.6%</c:v>
                  </c:pt>
                  <c:pt idx="5">
                    <c:v>6.6%</c:v>
                  </c:pt>
                  <c:pt idx="6">
                    <c:v>20.5%</c:v>
                  </c:pt>
                  <c:pt idx="7">
                    <c:v>6.9%</c:v>
                  </c:pt>
                  <c:pt idx="8">
                    <c:v>3.4%</c:v>
                  </c:pt>
                  <c:pt idx="9">
                    <c:v>6.7%</c:v>
                  </c:pt>
                  <c:pt idx="10">
                    <c:v>6.4%</c:v>
                  </c:pt>
                </c:lvl>
                <c:lvl>
                  <c:pt idx="0">
                    <c:v>Communication Services</c:v>
                  </c:pt>
                  <c:pt idx="1">
                    <c:v>Consumer Discretionay</c:v>
                  </c:pt>
                  <c:pt idx="2">
                    <c:v>Consumer Staples</c:v>
                  </c:pt>
                  <c:pt idx="3">
                    <c:v>Energy</c:v>
                  </c:pt>
                  <c:pt idx="4">
                    <c:v>Financials</c:v>
                  </c:pt>
                  <c:pt idx="5">
                    <c:v>Healthcare</c:v>
                  </c:pt>
                  <c:pt idx="6">
                    <c:v>Industrials</c:v>
                  </c:pt>
                  <c:pt idx="7">
                    <c:v>Information Technology</c:v>
                  </c:pt>
                  <c:pt idx="8">
                    <c:v>Materials</c:v>
                  </c:pt>
                  <c:pt idx="9">
                    <c:v>Real Estate</c:v>
                  </c:pt>
                  <c:pt idx="10">
                    <c:v>Utilities</c:v>
                  </c:pt>
                </c:lvl>
              </c:multiLvlStrCache>
            </c:multiLvlStrRef>
          </c:cat>
          <c:val>
            <c:numRef>
              <c:f>Sheet1!$B$2:$B$12</c:f>
              <c:numCache>
                <c:formatCode>0.0%</c:formatCode>
                <c:ptCount val="11"/>
                <c:pt idx="0">
                  <c:v>0</c:v>
                </c:pt>
                <c:pt idx="1">
                  <c:v>4.3999999999999997E-2</c:v>
                </c:pt>
                <c:pt idx="2">
                  <c:v>9.9000000000000005E-2</c:v>
                </c:pt>
                <c:pt idx="3">
                  <c:v>0.20200000000000001</c:v>
                </c:pt>
                <c:pt idx="4">
                  <c:v>0.14599999999999999</c:v>
                </c:pt>
                <c:pt idx="5">
                  <c:v>6.6000000000000003E-2</c:v>
                </c:pt>
                <c:pt idx="6">
                  <c:v>0.20499999999999999</c:v>
                </c:pt>
                <c:pt idx="7">
                  <c:v>6.9000000000000006E-2</c:v>
                </c:pt>
                <c:pt idx="8">
                  <c:v>3.4000000000000002E-2</c:v>
                </c:pt>
                <c:pt idx="9">
                  <c:v>6.7000000000000004E-2</c:v>
                </c:pt>
                <c:pt idx="10">
                  <c:v>6.4000000000000001E-2</c:v>
                </c:pt>
              </c:numCache>
            </c:numRef>
          </c:val>
          <c:extLst>
            <c:ext xmlns:c16="http://schemas.microsoft.com/office/drawing/2014/chart" uri="{C3380CC4-5D6E-409C-BE32-E72D297353CC}">
              <c16:uniqueId val="{00000016-1571-46B4-B8F7-7E6AACC6BDC1}"/>
            </c:ext>
          </c:extLst>
        </c:ser>
        <c:dLbls>
          <c:showLegendKey val="0"/>
          <c:showVal val="0"/>
          <c:showCatName val="0"/>
          <c:showSerName val="0"/>
          <c:showPercent val="0"/>
          <c:showBubbleSize val="0"/>
          <c:showLeaderLines val="1"/>
        </c:dLbls>
        <c:firstSliceAng val="0"/>
        <c:holeSize val="40"/>
      </c:doughnutChart>
      <c:spPr>
        <a:noFill/>
        <a:ln>
          <a:noFill/>
        </a:ln>
        <a:effectLst/>
      </c:spPr>
    </c:plotArea>
    <c:legend>
      <c:legendPos val="r"/>
      <c:layout>
        <c:manualLayout>
          <c:xMode val="edge"/>
          <c:yMode val="edge"/>
          <c:x val="0.50089129273504285"/>
          <c:y val="9.2346050870147231E-2"/>
          <c:w val="0.45739495332932945"/>
          <c:h val="0.68184036144578308"/>
        </c:manualLayout>
      </c:layout>
      <c:overlay val="0"/>
      <c:spPr>
        <a:noFill/>
        <a:ln>
          <a:noFill/>
        </a:ln>
        <a:effectLst/>
      </c:spPr>
      <c:txPr>
        <a:bodyPr rot="0" spcFirstLastPara="1" vertOverflow="ellipsis" vert="horz" wrap="square" anchor="t" anchorCtr="1"/>
        <a:lstStyle/>
        <a:p>
          <a:pPr>
            <a:defRPr sz="900" b="0" i="0" u="none" strike="noStrike" kern="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CA8AAFB-C66A-4089-A179-BA9C084D736D}"/>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CA"/>
          </a:p>
        </p:txBody>
      </p:sp>
      <p:sp>
        <p:nvSpPr>
          <p:cNvPr id="3" name="Date Placeholder 2">
            <a:extLst>
              <a:ext uri="{FF2B5EF4-FFF2-40B4-BE49-F238E27FC236}">
                <a16:creationId xmlns:a16="http://schemas.microsoft.com/office/drawing/2014/main" id="{A57E68B6-53ED-45FC-BD29-E7EFE2807E3C}"/>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03F106BC-066F-4FA8-B03D-175D7CBB8D9D}" type="datetimeFigureOut">
              <a:rPr lang="en-CA" smtClean="0"/>
              <a:t>2023-10-17</a:t>
            </a:fld>
            <a:endParaRPr lang="en-CA"/>
          </a:p>
        </p:txBody>
      </p:sp>
      <p:sp>
        <p:nvSpPr>
          <p:cNvPr id="4" name="Footer Placeholder 3">
            <a:extLst>
              <a:ext uri="{FF2B5EF4-FFF2-40B4-BE49-F238E27FC236}">
                <a16:creationId xmlns:a16="http://schemas.microsoft.com/office/drawing/2014/main" id="{0A12F30A-D5ED-40C8-8C0F-988A368D2CE9}"/>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CA"/>
          </a:p>
        </p:txBody>
      </p:sp>
      <p:sp>
        <p:nvSpPr>
          <p:cNvPr id="5" name="Slide Number Placeholder 4">
            <a:extLst>
              <a:ext uri="{FF2B5EF4-FFF2-40B4-BE49-F238E27FC236}">
                <a16:creationId xmlns:a16="http://schemas.microsoft.com/office/drawing/2014/main" id="{729164BF-59CD-4794-8C1E-78A29B23DF0F}"/>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7D9624C6-D03B-4B7F-A385-D5CFAF7A93E0}" type="slidenum">
              <a:rPr lang="en-CA" smtClean="0"/>
              <a:t>‹#›</a:t>
            </a:fld>
            <a:endParaRPr lang="en-CA"/>
          </a:p>
        </p:txBody>
      </p:sp>
    </p:spTree>
    <p:extLst>
      <p:ext uri="{BB962C8B-B14F-4D97-AF65-F5344CB8AC3E}">
        <p14:creationId xmlns:p14="http://schemas.microsoft.com/office/powerpoint/2010/main" val="74760631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A6650D1-734E-460E-9440-8422E2023DA6}" type="datetimeFigureOut">
              <a:rPr lang="en-CA" smtClean="0"/>
              <a:t>2023-10-17</a:t>
            </a:fld>
            <a:endParaRPr lang="en-CA"/>
          </a:p>
        </p:txBody>
      </p:sp>
      <p:sp>
        <p:nvSpPr>
          <p:cNvPr id="4" name="Slide Image Placeholder 3"/>
          <p:cNvSpPr>
            <a:spLocks noGrp="1" noRot="1" noChangeAspect="1"/>
          </p:cNvSpPr>
          <p:nvPr>
            <p:ph type="sldImg" idx="2"/>
          </p:nvPr>
        </p:nvSpPr>
        <p:spPr>
          <a:xfrm>
            <a:off x="2328863" y="1162050"/>
            <a:ext cx="2352675" cy="3136900"/>
          </a:xfrm>
          <a:prstGeom prst="rect">
            <a:avLst/>
          </a:prstGeom>
          <a:noFill/>
          <a:ln w="12700">
            <a:solidFill>
              <a:prstClr val="black"/>
            </a:solidFill>
          </a:ln>
        </p:spPr>
        <p:txBody>
          <a:bodyPr vert="horz" lIns="93177" tIns="46589" rIns="93177" bIns="46589" rtlCol="0" anchor="ctr"/>
          <a:lstStyle/>
          <a:p>
            <a:endParaRPr lang="en-CA"/>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253B3A1E-4AF5-4982-82E0-CBEA7D7AE06F}" type="slidenum">
              <a:rPr lang="en-CA" smtClean="0"/>
              <a:t>‹#›</a:t>
            </a:fld>
            <a:endParaRPr lang="en-CA"/>
          </a:p>
        </p:txBody>
      </p:sp>
    </p:spTree>
    <p:extLst>
      <p:ext uri="{BB962C8B-B14F-4D97-AF65-F5344CB8AC3E}">
        <p14:creationId xmlns:p14="http://schemas.microsoft.com/office/powerpoint/2010/main" val="289871188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CC77BF3-EC8B-42A4-AA43-4DDE62612AE7}" type="datetime1">
              <a:rPr lang="en-CA" smtClean="0"/>
              <a:t>2023-10-17</a:t>
            </a:fld>
            <a:endParaRPr lang="en-CA"/>
          </a:p>
        </p:txBody>
      </p:sp>
      <p:sp>
        <p:nvSpPr>
          <p:cNvPr id="5" name="Footer Placeholder 4"/>
          <p:cNvSpPr>
            <a:spLocks noGrp="1"/>
          </p:cNvSpPr>
          <p:nvPr>
            <p:ph type="ftr" sz="quarter" idx="11"/>
          </p:nvPr>
        </p:nvSpPr>
        <p:spPr/>
        <p:txBody>
          <a:bodyPr/>
          <a:lstStyle/>
          <a:p>
            <a:r>
              <a:rPr lang="en-US"/>
              <a:t>Barrantagh Investment Management|100 Yonge St., Suite 1700, Toronto, ON, M5C 2W1|416.868.6295</a:t>
            </a:r>
            <a:endParaRPr lang="en-CA"/>
          </a:p>
        </p:txBody>
      </p:sp>
      <p:sp>
        <p:nvSpPr>
          <p:cNvPr id="6" name="Slide Number Placeholder 5"/>
          <p:cNvSpPr>
            <a:spLocks noGrp="1"/>
          </p:cNvSpPr>
          <p:nvPr>
            <p:ph type="sldNum" sz="quarter" idx="12"/>
          </p:nvPr>
        </p:nvSpPr>
        <p:spPr/>
        <p:txBody>
          <a:bodyPr/>
          <a:lstStyle/>
          <a:p>
            <a:fld id="{BD11D759-A885-4FDE-ADC7-495019FAEC82}" type="slidenum">
              <a:rPr lang="en-CA" smtClean="0"/>
              <a:t>‹#›</a:t>
            </a:fld>
            <a:endParaRPr lang="en-CA"/>
          </a:p>
        </p:txBody>
      </p:sp>
    </p:spTree>
    <p:extLst>
      <p:ext uri="{BB962C8B-B14F-4D97-AF65-F5344CB8AC3E}">
        <p14:creationId xmlns:p14="http://schemas.microsoft.com/office/powerpoint/2010/main" val="54205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EC06CC-5B6D-4362-82AF-8879CD9A08C0}" type="datetime1">
              <a:rPr lang="en-CA" smtClean="0"/>
              <a:t>2023-10-17</a:t>
            </a:fld>
            <a:endParaRPr lang="en-CA"/>
          </a:p>
        </p:txBody>
      </p:sp>
      <p:sp>
        <p:nvSpPr>
          <p:cNvPr id="5" name="Footer Placeholder 4"/>
          <p:cNvSpPr>
            <a:spLocks noGrp="1"/>
          </p:cNvSpPr>
          <p:nvPr>
            <p:ph type="ftr" sz="quarter" idx="11"/>
          </p:nvPr>
        </p:nvSpPr>
        <p:spPr/>
        <p:txBody>
          <a:bodyPr/>
          <a:lstStyle/>
          <a:p>
            <a:r>
              <a:rPr lang="en-US"/>
              <a:t>Barrantagh Investment Management|100 Yonge St., Suite 1700, Toronto, ON, M5C 2W1|416.868.6295</a:t>
            </a:r>
            <a:endParaRPr lang="en-CA"/>
          </a:p>
        </p:txBody>
      </p:sp>
      <p:sp>
        <p:nvSpPr>
          <p:cNvPr id="6" name="Slide Number Placeholder 5"/>
          <p:cNvSpPr>
            <a:spLocks noGrp="1"/>
          </p:cNvSpPr>
          <p:nvPr>
            <p:ph type="sldNum" sz="quarter" idx="12"/>
          </p:nvPr>
        </p:nvSpPr>
        <p:spPr/>
        <p:txBody>
          <a:bodyPr/>
          <a:lstStyle/>
          <a:p>
            <a:fld id="{BD11D759-A885-4FDE-ADC7-495019FAEC82}" type="slidenum">
              <a:rPr lang="en-CA" smtClean="0"/>
              <a:t>‹#›</a:t>
            </a:fld>
            <a:endParaRPr lang="en-CA"/>
          </a:p>
        </p:txBody>
      </p:sp>
    </p:spTree>
    <p:extLst>
      <p:ext uri="{BB962C8B-B14F-4D97-AF65-F5344CB8AC3E}">
        <p14:creationId xmlns:p14="http://schemas.microsoft.com/office/powerpoint/2010/main" val="2831515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4ECEBE-CE6C-4D63-9CC0-119EE529E15D}" type="datetime1">
              <a:rPr lang="en-CA" smtClean="0"/>
              <a:t>2023-10-17</a:t>
            </a:fld>
            <a:endParaRPr lang="en-CA"/>
          </a:p>
        </p:txBody>
      </p:sp>
      <p:sp>
        <p:nvSpPr>
          <p:cNvPr id="5" name="Footer Placeholder 4"/>
          <p:cNvSpPr>
            <a:spLocks noGrp="1"/>
          </p:cNvSpPr>
          <p:nvPr>
            <p:ph type="ftr" sz="quarter" idx="11"/>
          </p:nvPr>
        </p:nvSpPr>
        <p:spPr/>
        <p:txBody>
          <a:bodyPr/>
          <a:lstStyle/>
          <a:p>
            <a:r>
              <a:rPr lang="en-US"/>
              <a:t>Barrantagh Investment Management|100 Yonge St., Suite 1700, Toronto, ON, M5C 2W1|416.868.6295</a:t>
            </a:r>
            <a:endParaRPr lang="en-CA"/>
          </a:p>
        </p:txBody>
      </p:sp>
      <p:sp>
        <p:nvSpPr>
          <p:cNvPr id="6" name="Slide Number Placeholder 5"/>
          <p:cNvSpPr>
            <a:spLocks noGrp="1"/>
          </p:cNvSpPr>
          <p:nvPr>
            <p:ph type="sldNum" sz="quarter" idx="12"/>
          </p:nvPr>
        </p:nvSpPr>
        <p:spPr/>
        <p:txBody>
          <a:bodyPr/>
          <a:lstStyle/>
          <a:p>
            <a:fld id="{BD11D759-A885-4FDE-ADC7-495019FAEC82}" type="slidenum">
              <a:rPr lang="en-CA" smtClean="0"/>
              <a:t>‹#›</a:t>
            </a:fld>
            <a:endParaRPr lang="en-CA"/>
          </a:p>
        </p:txBody>
      </p:sp>
    </p:spTree>
    <p:extLst>
      <p:ext uri="{BB962C8B-B14F-4D97-AF65-F5344CB8AC3E}">
        <p14:creationId xmlns:p14="http://schemas.microsoft.com/office/powerpoint/2010/main" val="4154356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1A9A31-FF42-4200-9B06-FB255CA4D062}" type="datetime1">
              <a:rPr lang="en-CA" smtClean="0"/>
              <a:t>2023-10-17</a:t>
            </a:fld>
            <a:endParaRPr lang="en-CA"/>
          </a:p>
        </p:txBody>
      </p:sp>
      <p:sp>
        <p:nvSpPr>
          <p:cNvPr id="5" name="Footer Placeholder 4"/>
          <p:cNvSpPr>
            <a:spLocks noGrp="1"/>
          </p:cNvSpPr>
          <p:nvPr>
            <p:ph type="ftr" sz="quarter" idx="11"/>
          </p:nvPr>
        </p:nvSpPr>
        <p:spPr/>
        <p:txBody>
          <a:bodyPr/>
          <a:lstStyle/>
          <a:p>
            <a:r>
              <a:rPr lang="en-US"/>
              <a:t>Barrantagh Investment Management|100 Yonge St., Suite 1700, Toronto, ON, M5C 2W1|416.868.6295</a:t>
            </a:r>
            <a:endParaRPr lang="en-CA"/>
          </a:p>
        </p:txBody>
      </p:sp>
      <p:sp>
        <p:nvSpPr>
          <p:cNvPr id="6" name="Slide Number Placeholder 5"/>
          <p:cNvSpPr>
            <a:spLocks noGrp="1"/>
          </p:cNvSpPr>
          <p:nvPr>
            <p:ph type="sldNum" sz="quarter" idx="12"/>
          </p:nvPr>
        </p:nvSpPr>
        <p:spPr/>
        <p:txBody>
          <a:bodyPr/>
          <a:lstStyle/>
          <a:p>
            <a:fld id="{BD11D759-A885-4FDE-ADC7-495019FAEC82}" type="slidenum">
              <a:rPr lang="en-CA" smtClean="0"/>
              <a:t>‹#›</a:t>
            </a:fld>
            <a:endParaRPr lang="en-CA"/>
          </a:p>
        </p:txBody>
      </p:sp>
    </p:spTree>
    <p:extLst>
      <p:ext uri="{BB962C8B-B14F-4D97-AF65-F5344CB8AC3E}">
        <p14:creationId xmlns:p14="http://schemas.microsoft.com/office/powerpoint/2010/main" val="108333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FFF111-A1DD-4A93-A320-190B9CDD3E84}" type="datetime1">
              <a:rPr lang="en-CA" smtClean="0"/>
              <a:t>2023-10-17</a:t>
            </a:fld>
            <a:endParaRPr lang="en-CA"/>
          </a:p>
        </p:txBody>
      </p:sp>
      <p:sp>
        <p:nvSpPr>
          <p:cNvPr id="5" name="Footer Placeholder 4"/>
          <p:cNvSpPr>
            <a:spLocks noGrp="1"/>
          </p:cNvSpPr>
          <p:nvPr>
            <p:ph type="ftr" sz="quarter" idx="11"/>
          </p:nvPr>
        </p:nvSpPr>
        <p:spPr/>
        <p:txBody>
          <a:bodyPr/>
          <a:lstStyle/>
          <a:p>
            <a:r>
              <a:rPr lang="en-US"/>
              <a:t>Barrantagh Investment Management|100 Yonge St., Suite 1700, Toronto, ON, M5C 2W1|416.868.6295</a:t>
            </a:r>
            <a:endParaRPr lang="en-CA"/>
          </a:p>
        </p:txBody>
      </p:sp>
      <p:sp>
        <p:nvSpPr>
          <p:cNvPr id="6" name="Slide Number Placeholder 5"/>
          <p:cNvSpPr>
            <a:spLocks noGrp="1"/>
          </p:cNvSpPr>
          <p:nvPr>
            <p:ph type="sldNum" sz="quarter" idx="12"/>
          </p:nvPr>
        </p:nvSpPr>
        <p:spPr/>
        <p:txBody>
          <a:bodyPr/>
          <a:lstStyle/>
          <a:p>
            <a:fld id="{BD11D759-A885-4FDE-ADC7-495019FAEC82}" type="slidenum">
              <a:rPr lang="en-CA" smtClean="0"/>
              <a:t>‹#›</a:t>
            </a:fld>
            <a:endParaRPr lang="en-CA"/>
          </a:p>
        </p:txBody>
      </p:sp>
    </p:spTree>
    <p:extLst>
      <p:ext uri="{BB962C8B-B14F-4D97-AF65-F5344CB8AC3E}">
        <p14:creationId xmlns:p14="http://schemas.microsoft.com/office/powerpoint/2010/main" val="3240063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41D50C5-C06B-4F91-B5CF-759DCBEF03DC}" type="datetime1">
              <a:rPr lang="en-CA" smtClean="0"/>
              <a:t>2023-10-17</a:t>
            </a:fld>
            <a:endParaRPr lang="en-CA"/>
          </a:p>
        </p:txBody>
      </p:sp>
      <p:sp>
        <p:nvSpPr>
          <p:cNvPr id="6" name="Footer Placeholder 5"/>
          <p:cNvSpPr>
            <a:spLocks noGrp="1"/>
          </p:cNvSpPr>
          <p:nvPr>
            <p:ph type="ftr" sz="quarter" idx="11"/>
          </p:nvPr>
        </p:nvSpPr>
        <p:spPr/>
        <p:txBody>
          <a:bodyPr/>
          <a:lstStyle/>
          <a:p>
            <a:r>
              <a:rPr lang="en-US"/>
              <a:t>Barrantagh Investment Management|100 Yonge St., Suite 1700, Toronto, ON, M5C 2W1|416.868.6295</a:t>
            </a:r>
            <a:endParaRPr lang="en-CA"/>
          </a:p>
        </p:txBody>
      </p:sp>
      <p:sp>
        <p:nvSpPr>
          <p:cNvPr id="7" name="Slide Number Placeholder 6"/>
          <p:cNvSpPr>
            <a:spLocks noGrp="1"/>
          </p:cNvSpPr>
          <p:nvPr>
            <p:ph type="sldNum" sz="quarter" idx="12"/>
          </p:nvPr>
        </p:nvSpPr>
        <p:spPr/>
        <p:txBody>
          <a:bodyPr/>
          <a:lstStyle/>
          <a:p>
            <a:fld id="{BD11D759-A885-4FDE-ADC7-495019FAEC82}" type="slidenum">
              <a:rPr lang="en-CA" smtClean="0"/>
              <a:t>‹#›</a:t>
            </a:fld>
            <a:endParaRPr lang="en-CA"/>
          </a:p>
        </p:txBody>
      </p:sp>
    </p:spTree>
    <p:extLst>
      <p:ext uri="{BB962C8B-B14F-4D97-AF65-F5344CB8AC3E}">
        <p14:creationId xmlns:p14="http://schemas.microsoft.com/office/powerpoint/2010/main" val="354700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171C294-5D39-4C2D-9F7F-F5CCAE8F0A39}" type="datetime1">
              <a:rPr lang="en-CA" smtClean="0"/>
              <a:t>2023-10-17</a:t>
            </a:fld>
            <a:endParaRPr lang="en-CA"/>
          </a:p>
        </p:txBody>
      </p:sp>
      <p:sp>
        <p:nvSpPr>
          <p:cNvPr id="8" name="Footer Placeholder 7"/>
          <p:cNvSpPr>
            <a:spLocks noGrp="1"/>
          </p:cNvSpPr>
          <p:nvPr>
            <p:ph type="ftr" sz="quarter" idx="11"/>
          </p:nvPr>
        </p:nvSpPr>
        <p:spPr/>
        <p:txBody>
          <a:bodyPr/>
          <a:lstStyle/>
          <a:p>
            <a:r>
              <a:rPr lang="en-US"/>
              <a:t>Barrantagh Investment Management|100 Yonge St., Suite 1700, Toronto, ON, M5C 2W1|416.868.6295</a:t>
            </a:r>
            <a:endParaRPr lang="en-CA"/>
          </a:p>
        </p:txBody>
      </p:sp>
      <p:sp>
        <p:nvSpPr>
          <p:cNvPr id="9" name="Slide Number Placeholder 8"/>
          <p:cNvSpPr>
            <a:spLocks noGrp="1"/>
          </p:cNvSpPr>
          <p:nvPr>
            <p:ph type="sldNum" sz="quarter" idx="12"/>
          </p:nvPr>
        </p:nvSpPr>
        <p:spPr/>
        <p:txBody>
          <a:bodyPr/>
          <a:lstStyle/>
          <a:p>
            <a:fld id="{BD11D759-A885-4FDE-ADC7-495019FAEC82}" type="slidenum">
              <a:rPr lang="en-CA" smtClean="0"/>
              <a:t>‹#›</a:t>
            </a:fld>
            <a:endParaRPr lang="en-CA"/>
          </a:p>
        </p:txBody>
      </p:sp>
    </p:spTree>
    <p:extLst>
      <p:ext uri="{BB962C8B-B14F-4D97-AF65-F5344CB8AC3E}">
        <p14:creationId xmlns:p14="http://schemas.microsoft.com/office/powerpoint/2010/main" val="2973427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E19865D-3E0B-4A65-9ED6-9FF7FDCE54D5}" type="datetime1">
              <a:rPr lang="en-CA" smtClean="0"/>
              <a:t>2023-10-17</a:t>
            </a:fld>
            <a:endParaRPr lang="en-CA"/>
          </a:p>
        </p:txBody>
      </p:sp>
      <p:sp>
        <p:nvSpPr>
          <p:cNvPr id="4" name="Footer Placeholder 3"/>
          <p:cNvSpPr>
            <a:spLocks noGrp="1"/>
          </p:cNvSpPr>
          <p:nvPr>
            <p:ph type="ftr" sz="quarter" idx="11"/>
          </p:nvPr>
        </p:nvSpPr>
        <p:spPr/>
        <p:txBody>
          <a:bodyPr/>
          <a:lstStyle/>
          <a:p>
            <a:r>
              <a:rPr lang="en-US"/>
              <a:t>Barrantagh Investment Management|100 Yonge St., Suite 1700, Toronto, ON, M5C 2W1|416.868.6295</a:t>
            </a:r>
            <a:endParaRPr lang="en-CA"/>
          </a:p>
        </p:txBody>
      </p:sp>
      <p:sp>
        <p:nvSpPr>
          <p:cNvPr id="5" name="Slide Number Placeholder 4"/>
          <p:cNvSpPr>
            <a:spLocks noGrp="1"/>
          </p:cNvSpPr>
          <p:nvPr>
            <p:ph type="sldNum" sz="quarter" idx="12"/>
          </p:nvPr>
        </p:nvSpPr>
        <p:spPr/>
        <p:txBody>
          <a:bodyPr/>
          <a:lstStyle/>
          <a:p>
            <a:fld id="{BD11D759-A885-4FDE-ADC7-495019FAEC82}" type="slidenum">
              <a:rPr lang="en-CA" smtClean="0"/>
              <a:t>‹#›</a:t>
            </a:fld>
            <a:endParaRPr lang="en-CA"/>
          </a:p>
        </p:txBody>
      </p:sp>
    </p:spTree>
    <p:extLst>
      <p:ext uri="{BB962C8B-B14F-4D97-AF65-F5344CB8AC3E}">
        <p14:creationId xmlns:p14="http://schemas.microsoft.com/office/powerpoint/2010/main" val="3524640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25FAD9-09D4-4A33-BC0A-9A61E3255A88}" type="datetime1">
              <a:rPr lang="en-CA" smtClean="0"/>
              <a:t>2023-10-17</a:t>
            </a:fld>
            <a:endParaRPr lang="en-CA"/>
          </a:p>
        </p:txBody>
      </p:sp>
      <p:sp>
        <p:nvSpPr>
          <p:cNvPr id="3" name="Footer Placeholder 2"/>
          <p:cNvSpPr>
            <a:spLocks noGrp="1"/>
          </p:cNvSpPr>
          <p:nvPr>
            <p:ph type="ftr" sz="quarter" idx="11"/>
          </p:nvPr>
        </p:nvSpPr>
        <p:spPr/>
        <p:txBody>
          <a:bodyPr/>
          <a:lstStyle/>
          <a:p>
            <a:r>
              <a:rPr lang="en-US"/>
              <a:t>Barrantagh Investment Management|100 Yonge St., Suite 1700, Toronto, ON, M5C 2W1|416.868.6295</a:t>
            </a:r>
            <a:endParaRPr lang="en-CA"/>
          </a:p>
        </p:txBody>
      </p:sp>
      <p:sp>
        <p:nvSpPr>
          <p:cNvPr id="4" name="Slide Number Placeholder 3"/>
          <p:cNvSpPr>
            <a:spLocks noGrp="1"/>
          </p:cNvSpPr>
          <p:nvPr>
            <p:ph type="sldNum" sz="quarter" idx="12"/>
          </p:nvPr>
        </p:nvSpPr>
        <p:spPr/>
        <p:txBody>
          <a:bodyPr/>
          <a:lstStyle/>
          <a:p>
            <a:fld id="{BD11D759-A885-4FDE-ADC7-495019FAEC82}" type="slidenum">
              <a:rPr lang="en-CA" smtClean="0"/>
              <a:t>‹#›</a:t>
            </a:fld>
            <a:endParaRPr lang="en-CA"/>
          </a:p>
        </p:txBody>
      </p:sp>
    </p:spTree>
    <p:extLst>
      <p:ext uri="{BB962C8B-B14F-4D97-AF65-F5344CB8AC3E}">
        <p14:creationId xmlns:p14="http://schemas.microsoft.com/office/powerpoint/2010/main" val="2271174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F4978F0-B976-4657-8487-B7A8D6D39C67}" type="datetime1">
              <a:rPr lang="en-CA" smtClean="0"/>
              <a:t>2023-10-17</a:t>
            </a:fld>
            <a:endParaRPr lang="en-CA"/>
          </a:p>
        </p:txBody>
      </p:sp>
      <p:sp>
        <p:nvSpPr>
          <p:cNvPr id="6" name="Footer Placeholder 5"/>
          <p:cNvSpPr>
            <a:spLocks noGrp="1"/>
          </p:cNvSpPr>
          <p:nvPr>
            <p:ph type="ftr" sz="quarter" idx="11"/>
          </p:nvPr>
        </p:nvSpPr>
        <p:spPr/>
        <p:txBody>
          <a:bodyPr/>
          <a:lstStyle/>
          <a:p>
            <a:r>
              <a:rPr lang="en-US"/>
              <a:t>Barrantagh Investment Management|100 Yonge St., Suite 1700, Toronto, ON, M5C 2W1|416.868.6295</a:t>
            </a:r>
            <a:endParaRPr lang="en-CA"/>
          </a:p>
        </p:txBody>
      </p:sp>
      <p:sp>
        <p:nvSpPr>
          <p:cNvPr id="7" name="Slide Number Placeholder 6"/>
          <p:cNvSpPr>
            <a:spLocks noGrp="1"/>
          </p:cNvSpPr>
          <p:nvPr>
            <p:ph type="sldNum" sz="quarter" idx="12"/>
          </p:nvPr>
        </p:nvSpPr>
        <p:spPr/>
        <p:txBody>
          <a:bodyPr/>
          <a:lstStyle/>
          <a:p>
            <a:fld id="{BD11D759-A885-4FDE-ADC7-495019FAEC82}" type="slidenum">
              <a:rPr lang="en-CA" smtClean="0"/>
              <a:t>‹#›</a:t>
            </a:fld>
            <a:endParaRPr lang="en-CA"/>
          </a:p>
        </p:txBody>
      </p:sp>
    </p:spTree>
    <p:extLst>
      <p:ext uri="{BB962C8B-B14F-4D97-AF65-F5344CB8AC3E}">
        <p14:creationId xmlns:p14="http://schemas.microsoft.com/office/powerpoint/2010/main" val="2443181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335C687-A3E5-4690-BA22-B9CA99708D02}" type="datetime1">
              <a:rPr lang="en-CA" smtClean="0"/>
              <a:t>2023-10-17</a:t>
            </a:fld>
            <a:endParaRPr lang="en-CA"/>
          </a:p>
        </p:txBody>
      </p:sp>
      <p:sp>
        <p:nvSpPr>
          <p:cNvPr id="6" name="Footer Placeholder 5"/>
          <p:cNvSpPr>
            <a:spLocks noGrp="1"/>
          </p:cNvSpPr>
          <p:nvPr>
            <p:ph type="ftr" sz="quarter" idx="11"/>
          </p:nvPr>
        </p:nvSpPr>
        <p:spPr/>
        <p:txBody>
          <a:bodyPr/>
          <a:lstStyle/>
          <a:p>
            <a:r>
              <a:rPr lang="en-US"/>
              <a:t>Barrantagh Investment Management|100 Yonge St., Suite 1700, Toronto, ON, M5C 2W1|416.868.6295</a:t>
            </a:r>
            <a:endParaRPr lang="en-CA"/>
          </a:p>
        </p:txBody>
      </p:sp>
      <p:sp>
        <p:nvSpPr>
          <p:cNvPr id="7" name="Slide Number Placeholder 6"/>
          <p:cNvSpPr>
            <a:spLocks noGrp="1"/>
          </p:cNvSpPr>
          <p:nvPr>
            <p:ph type="sldNum" sz="quarter" idx="12"/>
          </p:nvPr>
        </p:nvSpPr>
        <p:spPr/>
        <p:txBody>
          <a:bodyPr/>
          <a:lstStyle/>
          <a:p>
            <a:fld id="{BD11D759-A885-4FDE-ADC7-495019FAEC82}" type="slidenum">
              <a:rPr lang="en-CA" smtClean="0"/>
              <a:t>‹#›</a:t>
            </a:fld>
            <a:endParaRPr lang="en-CA"/>
          </a:p>
        </p:txBody>
      </p:sp>
    </p:spTree>
    <p:extLst>
      <p:ext uri="{BB962C8B-B14F-4D97-AF65-F5344CB8AC3E}">
        <p14:creationId xmlns:p14="http://schemas.microsoft.com/office/powerpoint/2010/main" val="4094672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F3F59071-16AA-4BC6-AAEA-519406139615}" type="datetime1">
              <a:rPr lang="en-CA" smtClean="0"/>
              <a:t>2023-10-17</a:t>
            </a:fld>
            <a:endParaRPr lang="en-CA"/>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a:t>Barrantagh Investment Management|100 Yonge St., Suite 1700, Toronto, ON, M5C 2W1|416.868.6295</a:t>
            </a:r>
            <a:endParaRPr lang="en-CA"/>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BD11D759-A885-4FDE-ADC7-495019FAEC82}" type="slidenum">
              <a:rPr lang="en-CA" smtClean="0"/>
              <a:t>‹#›</a:t>
            </a:fld>
            <a:endParaRPr lang="en-CA"/>
          </a:p>
        </p:txBody>
      </p:sp>
    </p:spTree>
    <p:extLst>
      <p:ext uri="{BB962C8B-B14F-4D97-AF65-F5344CB8AC3E}">
        <p14:creationId xmlns:p14="http://schemas.microsoft.com/office/powerpoint/2010/main" val="21442517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emf"/><Relationship Id="rId2" Type="http://schemas.openxmlformats.org/officeDocument/2006/relationships/chart" Target="../charts/chart1.xml"/><Relationship Id="rId1" Type="http://schemas.openxmlformats.org/officeDocument/2006/relationships/slideLayout" Target="../slideLayouts/slideLayout1.xml"/><Relationship Id="rId6" Type="http://schemas.openxmlformats.org/officeDocument/2006/relationships/package" Target="../embeddings/Microsoft_Excel_Worksheet.xlsx"/><Relationship Id="rId5" Type="http://schemas.openxmlformats.org/officeDocument/2006/relationships/chart" Target="../charts/char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chart" Target="../charts/chart3.xml"/><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00000000-0008-0000-0E00-000002000000}"/>
              </a:ext>
            </a:extLst>
          </p:cNvPr>
          <p:cNvGraphicFramePr>
            <a:graphicFrameLocks/>
          </p:cNvGraphicFramePr>
          <p:nvPr>
            <p:extLst>
              <p:ext uri="{D42A27DB-BD31-4B8C-83A1-F6EECF244321}">
                <p14:modId xmlns:p14="http://schemas.microsoft.com/office/powerpoint/2010/main" val="783683226"/>
              </p:ext>
            </p:extLst>
          </p:nvPr>
        </p:nvGraphicFramePr>
        <p:xfrm>
          <a:off x="3726000" y="957299"/>
          <a:ext cx="3132000" cy="3420000"/>
        </p:xfrm>
        <a:graphic>
          <a:graphicData uri="http://schemas.openxmlformats.org/drawingml/2006/chart">
            <c:chart xmlns:c="http://schemas.openxmlformats.org/drawingml/2006/chart" xmlns:r="http://schemas.openxmlformats.org/officeDocument/2006/relationships" r:id="rId2"/>
          </a:graphicData>
        </a:graphic>
      </p:graphicFrame>
      <p:sp>
        <p:nvSpPr>
          <p:cNvPr id="10" name="Footer Placeholder 9">
            <a:extLst>
              <a:ext uri="{FF2B5EF4-FFF2-40B4-BE49-F238E27FC236}">
                <a16:creationId xmlns:a16="http://schemas.microsoft.com/office/drawing/2014/main" id="{6DA42A4F-E522-41E6-A2D5-CD5CC7219C46}"/>
              </a:ext>
            </a:extLst>
          </p:cNvPr>
          <p:cNvSpPr>
            <a:spLocks noGrp="1"/>
          </p:cNvSpPr>
          <p:nvPr>
            <p:ph type="ftr" sz="quarter" idx="11"/>
          </p:nvPr>
        </p:nvSpPr>
        <p:spPr>
          <a:xfrm>
            <a:off x="1" y="8892000"/>
            <a:ext cx="6857999" cy="252000"/>
          </a:xfrm>
        </p:spPr>
        <p:txBody>
          <a:bodyPr/>
          <a:lstStyle/>
          <a:p>
            <a:r>
              <a:rPr lang="en-US" dirty="0">
                <a:solidFill>
                  <a:srgbClr val="002060"/>
                </a:solidFill>
              </a:rPr>
              <a:t>Barrantagh Investment Management|100 Yonge St., Suite 1700, Toronto, ON, M5C 2W1|416.868.6295</a:t>
            </a:r>
            <a:endParaRPr lang="en-CA" dirty="0">
              <a:solidFill>
                <a:srgbClr val="002060"/>
              </a:solidFill>
            </a:endParaRPr>
          </a:p>
        </p:txBody>
      </p:sp>
      <p:sp>
        <p:nvSpPr>
          <p:cNvPr id="25" name="TextBox 24">
            <a:extLst>
              <a:ext uri="{FF2B5EF4-FFF2-40B4-BE49-F238E27FC236}">
                <a16:creationId xmlns:a16="http://schemas.microsoft.com/office/drawing/2014/main" id="{0B4CD19C-DBDD-4D7E-B7CE-89DB797E095D}"/>
              </a:ext>
            </a:extLst>
          </p:cNvPr>
          <p:cNvSpPr txBox="1"/>
          <p:nvPr/>
        </p:nvSpPr>
        <p:spPr>
          <a:xfrm>
            <a:off x="3695700" y="619014"/>
            <a:ext cx="2802809" cy="400110"/>
          </a:xfrm>
          <a:prstGeom prst="rect">
            <a:avLst/>
          </a:prstGeom>
          <a:noFill/>
        </p:spPr>
        <p:txBody>
          <a:bodyPr wrap="square" rtlCol="0">
            <a:spAutoFit/>
          </a:bodyPr>
          <a:lstStyle/>
          <a:p>
            <a:r>
              <a:rPr lang="en-CA" sz="1000" b="1" dirty="0"/>
              <a:t>Investment Growth (CDN$) *</a:t>
            </a:r>
          </a:p>
          <a:p>
            <a:r>
              <a:rPr lang="en-CA" sz="1000" dirty="0"/>
              <a:t>Time Period: Jan 1 2008 to Sept 30, 2023</a:t>
            </a:r>
          </a:p>
        </p:txBody>
      </p:sp>
      <p:sp>
        <p:nvSpPr>
          <p:cNvPr id="26" name="TextBox 25">
            <a:extLst>
              <a:ext uri="{FF2B5EF4-FFF2-40B4-BE49-F238E27FC236}">
                <a16:creationId xmlns:a16="http://schemas.microsoft.com/office/drawing/2014/main" id="{FEB77D58-CA41-4436-8DA3-399BA477C45A}"/>
              </a:ext>
            </a:extLst>
          </p:cNvPr>
          <p:cNvSpPr txBox="1"/>
          <p:nvPr/>
        </p:nvSpPr>
        <p:spPr>
          <a:xfrm>
            <a:off x="1" y="14215"/>
            <a:ext cx="4472940" cy="504000"/>
          </a:xfrm>
          <a:prstGeom prst="rect">
            <a:avLst/>
          </a:prstGeom>
          <a:solidFill>
            <a:schemeClr val="accent1">
              <a:lumMod val="75000"/>
            </a:schemeClr>
          </a:solidFill>
        </p:spPr>
        <p:txBody>
          <a:bodyPr wrap="square" rtlCol="0" anchor="ctr">
            <a:spAutoFit/>
          </a:bodyPr>
          <a:lstStyle/>
          <a:p>
            <a:r>
              <a:rPr lang="en-CA" sz="1700" b="1" dirty="0">
                <a:solidFill>
                  <a:schemeClr val="bg1"/>
                </a:solidFill>
              </a:rPr>
              <a:t>Barrantagh Small Cap Canadian Equity Strategy</a:t>
            </a:r>
            <a:endParaRPr lang="en-CA" sz="1700" b="1" dirty="0">
              <a:solidFill>
                <a:schemeClr val="bg1"/>
              </a:solidFill>
              <a:highlight>
                <a:srgbClr val="000080"/>
              </a:highlight>
            </a:endParaRPr>
          </a:p>
        </p:txBody>
      </p:sp>
      <p:sp>
        <p:nvSpPr>
          <p:cNvPr id="8" name="TextBox 7">
            <a:extLst>
              <a:ext uri="{FF2B5EF4-FFF2-40B4-BE49-F238E27FC236}">
                <a16:creationId xmlns:a16="http://schemas.microsoft.com/office/drawing/2014/main" id="{E21682F4-FF39-4C63-B74B-304E7C43C6DD}"/>
              </a:ext>
            </a:extLst>
          </p:cNvPr>
          <p:cNvSpPr txBox="1"/>
          <p:nvPr/>
        </p:nvSpPr>
        <p:spPr>
          <a:xfrm>
            <a:off x="20777" y="629965"/>
            <a:ext cx="3345795" cy="784830"/>
          </a:xfrm>
          <a:prstGeom prst="rect">
            <a:avLst/>
          </a:prstGeom>
          <a:noFill/>
        </p:spPr>
        <p:txBody>
          <a:bodyPr wrap="square" rtlCol="0">
            <a:spAutoFit/>
          </a:bodyPr>
          <a:lstStyle/>
          <a:p>
            <a:r>
              <a:rPr lang="en-US" sz="900" b="0" i="0" u="none" strike="noStrike" baseline="0" dirty="0">
                <a:solidFill>
                  <a:srgbClr val="000000"/>
                </a:solidFill>
              </a:rPr>
              <a:t>Barrantagh Investment Management Inc. is a bottom-up, value driven investment manager with over 25 years history of offering investment services to both high net worth and institutional clients. Our investment philosophy is based on 3 key values that define quality:</a:t>
            </a:r>
          </a:p>
        </p:txBody>
      </p:sp>
      <p:sp>
        <p:nvSpPr>
          <p:cNvPr id="13" name="TextBox 12">
            <a:extLst>
              <a:ext uri="{FF2B5EF4-FFF2-40B4-BE49-F238E27FC236}">
                <a16:creationId xmlns:a16="http://schemas.microsoft.com/office/drawing/2014/main" id="{3975414B-F5E4-4351-830A-5828CCFAFC37}"/>
              </a:ext>
            </a:extLst>
          </p:cNvPr>
          <p:cNvSpPr txBox="1"/>
          <p:nvPr/>
        </p:nvSpPr>
        <p:spPr>
          <a:xfrm>
            <a:off x="20777" y="3808149"/>
            <a:ext cx="2827984" cy="784830"/>
          </a:xfrm>
          <a:prstGeom prst="rect">
            <a:avLst/>
          </a:prstGeom>
          <a:noFill/>
        </p:spPr>
        <p:txBody>
          <a:bodyPr wrap="square" rtlCol="0">
            <a:spAutoFit/>
          </a:bodyPr>
          <a:lstStyle/>
          <a:p>
            <a:pPr marR="0" algn="l" rtl="0"/>
            <a:r>
              <a:rPr lang="en-CA" sz="900" b="1" i="0" u="none" strike="noStrike" baseline="0" dirty="0">
                <a:solidFill>
                  <a:srgbClr val="000000"/>
                </a:solidFill>
              </a:rPr>
              <a:t>Portfolio Characteristics</a:t>
            </a:r>
            <a:endParaRPr lang="en-US" sz="900" b="0" i="0" u="none" strike="noStrike" baseline="0" dirty="0">
              <a:solidFill>
                <a:srgbClr val="000000"/>
              </a:solidFill>
            </a:endParaRPr>
          </a:p>
          <a:p>
            <a:pPr marR="0" algn="l" rtl="0"/>
            <a:r>
              <a:rPr lang="en-US" sz="900" b="0" i="0" u="none" strike="noStrike" baseline="0" dirty="0">
                <a:solidFill>
                  <a:srgbClr val="000000"/>
                </a:solidFill>
              </a:rPr>
              <a:t>Current number of holdings: </a:t>
            </a:r>
            <a:r>
              <a:rPr lang="en-US" sz="900" dirty="0">
                <a:solidFill>
                  <a:srgbClr val="000000"/>
                </a:solidFill>
              </a:rPr>
              <a:t>29</a:t>
            </a:r>
            <a:endParaRPr lang="en-US" sz="900" b="0" i="0" u="none" strike="noStrike" baseline="0" dirty="0">
              <a:solidFill>
                <a:srgbClr val="000000"/>
              </a:solidFill>
            </a:endParaRPr>
          </a:p>
          <a:p>
            <a:pPr marR="0" algn="l" rtl="0"/>
            <a:r>
              <a:rPr lang="en-CA" sz="900" b="0" i="0" u="none" strike="noStrike" baseline="0" dirty="0">
                <a:solidFill>
                  <a:srgbClr val="000000"/>
                </a:solidFill>
              </a:rPr>
              <a:t>Current Yield:  2.3%</a:t>
            </a:r>
            <a:endParaRPr lang="en-US" sz="900" b="0" i="0" u="none" strike="noStrike" baseline="0" dirty="0">
              <a:solidFill>
                <a:srgbClr val="000000"/>
              </a:solidFill>
            </a:endParaRPr>
          </a:p>
          <a:p>
            <a:pPr marR="0" algn="l" rtl="0"/>
            <a:r>
              <a:rPr lang="en-US" sz="900" b="0" i="0" u="none" strike="noStrike" baseline="0" dirty="0">
                <a:solidFill>
                  <a:srgbClr val="000000"/>
                </a:solidFill>
              </a:rPr>
              <a:t>Average Market Capitalization: $2.3 Billion</a:t>
            </a:r>
          </a:p>
          <a:p>
            <a:pPr marR="0" algn="l" rtl="0"/>
            <a:r>
              <a:rPr lang="en-US" sz="900" b="0" i="0" u="none" strike="noStrike" baseline="0" dirty="0">
                <a:solidFill>
                  <a:srgbClr val="000000"/>
                </a:solidFill>
              </a:rPr>
              <a:t>Diversification across 10 of 11 Sectors</a:t>
            </a:r>
          </a:p>
        </p:txBody>
      </p:sp>
      <p:sp>
        <p:nvSpPr>
          <p:cNvPr id="15" name="TextBox 14">
            <a:extLst>
              <a:ext uri="{FF2B5EF4-FFF2-40B4-BE49-F238E27FC236}">
                <a16:creationId xmlns:a16="http://schemas.microsoft.com/office/drawing/2014/main" id="{50075E47-644E-416F-A7C5-E44F8491303F}"/>
              </a:ext>
            </a:extLst>
          </p:cNvPr>
          <p:cNvSpPr txBox="1"/>
          <p:nvPr/>
        </p:nvSpPr>
        <p:spPr>
          <a:xfrm>
            <a:off x="105298" y="8307225"/>
            <a:ext cx="6661262" cy="415498"/>
          </a:xfrm>
          <a:prstGeom prst="rect">
            <a:avLst/>
          </a:prstGeom>
          <a:noFill/>
        </p:spPr>
        <p:txBody>
          <a:bodyPr wrap="square" rtlCol="0">
            <a:spAutoFit/>
          </a:bodyPr>
          <a:lstStyle/>
          <a:p>
            <a:pPr marR="0" algn="just" rtl="0"/>
            <a:r>
              <a:rPr lang="en-US" sz="700" b="0" i="0" u="none" strike="noStrike" baseline="0" dirty="0">
                <a:solidFill>
                  <a:srgbClr val="000000"/>
                </a:solidFill>
              </a:rPr>
              <a:t>* Investment returns shown are provided for informational purposes only and are calculated before management fees (gross of fees). Returns are annualized for periods greater than 1 year and calculated on a total return basis which includes income and capital gains (losses).   Investment performance is calculated from a composite of identical client accounts.  Past performance is no guarantee of future performance and future performance will fluctuate with future market outcomes.</a:t>
            </a:r>
          </a:p>
        </p:txBody>
      </p:sp>
      <p:sp>
        <p:nvSpPr>
          <p:cNvPr id="17" name="TextBox 16">
            <a:extLst>
              <a:ext uri="{FF2B5EF4-FFF2-40B4-BE49-F238E27FC236}">
                <a16:creationId xmlns:a16="http://schemas.microsoft.com/office/drawing/2014/main" id="{921E4E59-389E-4C45-A58E-B8B668923111}"/>
              </a:ext>
            </a:extLst>
          </p:cNvPr>
          <p:cNvSpPr txBox="1"/>
          <p:nvPr/>
        </p:nvSpPr>
        <p:spPr>
          <a:xfrm>
            <a:off x="0" y="6120123"/>
            <a:ext cx="2175087" cy="230832"/>
          </a:xfrm>
          <a:prstGeom prst="rect">
            <a:avLst/>
          </a:prstGeom>
          <a:noFill/>
        </p:spPr>
        <p:txBody>
          <a:bodyPr wrap="square" rtlCol="0">
            <a:spAutoFit/>
          </a:bodyPr>
          <a:lstStyle/>
          <a:p>
            <a:r>
              <a:rPr lang="en-CA" sz="900" b="1" dirty="0"/>
              <a:t>Investment Performance Chart *</a:t>
            </a:r>
          </a:p>
        </p:txBody>
      </p:sp>
      <p:sp>
        <p:nvSpPr>
          <p:cNvPr id="27" name="TextBox 26">
            <a:extLst>
              <a:ext uri="{FF2B5EF4-FFF2-40B4-BE49-F238E27FC236}">
                <a16:creationId xmlns:a16="http://schemas.microsoft.com/office/drawing/2014/main" id="{8005616B-5ED5-4AAE-97DF-8364A9B272CD}"/>
              </a:ext>
            </a:extLst>
          </p:cNvPr>
          <p:cNvSpPr txBox="1"/>
          <p:nvPr/>
        </p:nvSpPr>
        <p:spPr>
          <a:xfrm>
            <a:off x="44338" y="4785402"/>
            <a:ext cx="1707844" cy="230832"/>
          </a:xfrm>
          <a:prstGeom prst="rect">
            <a:avLst/>
          </a:prstGeom>
          <a:noFill/>
        </p:spPr>
        <p:txBody>
          <a:bodyPr wrap="square" rtlCol="0">
            <a:spAutoFit/>
          </a:bodyPr>
          <a:lstStyle/>
          <a:p>
            <a:r>
              <a:rPr lang="en-CA" sz="900" b="1" dirty="0"/>
              <a:t>Trailing Returns *</a:t>
            </a:r>
          </a:p>
        </p:txBody>
      </p:sp>
      <p:sp>
        <p:nvSpPr>
          <p:cNvPr id="33" name="TextBox 32">
            <a:extLst>
              <a:ext uri="{FF2B5EF4-FFF2-40B4-BE49-F238E27FC236}">
                <a16:creationId xmlns:a16="http://schemas.microsoft.com/office/drawing/2014/main" id="{D3829267-DA6E-466D-81DC-5C3A6AF69716}"/>
              </a:ext>
            </a:extLst>
          </p:cNvPr>
          <p:cNvSpPr txBox="1"/>
          <p:nvPr/>
        </p:nvSpPr>
        <p:spPr>
          <a:xfrm>
            <a:off x="-48081" y="1499508"/>
            <a:ext cx="1456802" cy="230832"/>
          </a:xfrm>
          <a:prstGeom prst="rect">
            <a:avLst/>
          </a:prstGeom>
          <a:noFill/>
        </p:spPr>
        <p:txBody>
          <a:bodyPr wrap="square" rtlCol="0">
            <a:spAutoFit/>
          </a:bodyPr>
          <a:lstStyle/>
          <a:p>
            <a:r>
              <a:rPr lang="en-CA" sz="900" b="1" dirty="0">
                <a:solidFill>
                  <a:srgbClr val="336699"/>
                </a:solidFill>
              </a:rPr>
              <a:t>Investment Philosophy</a:t>
            </a:r>
          </a:p>
        </p:txBody>
      </p:sp>
      <p:pic>
        <p:nvPicPr>
          <p:cNvPr id="4" name="Picture 3">
            <a:extLst>
              <a:ext uri="{FF2B5EF4-FFF2-40B4-BE49-F238E27FC236}">
                <a16:creationId xmlns:a16="http://schemas.microsoft.com/office/drawing/2014/main" id="{1C3C3C51-7F89-44C9-A706-B7A8ED93EA23}"/>
              </a:ext>
            </a:extLst>
          </p:cNvPr>
          <p:cNvPicPr>
            <a:picLocks noChangeAspect="1"/>
          </p:cNvPicPr>
          <p:nvPr/>
        </p:nvPicPr>
        <p:blipFill>
          <a:blip r:embed="rId3"/>
          <a:stretch>
            <a:fillRect/>
          </a:stretch>
        </p:blipFill>
        <p:spPr>
          <a:xfrm>
            <a:off x="4541327" y="-72821"/>
            <a:ext cx="2225233" cy="731583"/>
          </a:xfrm>
          <a:prstGeom prst="rect">
            <a:avLst/>
          </a:prstGeom>
        </p:spPr>
      </p:pic>
      <p:pic>
        <p:nvPicPr>
          <p:cNvPr id="23" name="Picture 22">
            <a:extLst>
              <a:ext uri="{FF2B5EF4-FFF2-40B4-BE49-F238E27FC236}">
                <a16:creationId xmlns:a16="http://schemas.microsoft.com/office/drawing/2014/main" id="{AAECECD4-E9E1-2BC3-CD01-16A59A37C670}"/>
              </a:ext>
            </a:extLst>
          </p:cNvPr>
          <p:cNvPicPr>
            <a:picLocks noChangeAspect="1"/>
          </p:cNvPicPr>
          <p:nvPr/>
        </p:nvPicPr>
        <p:blipFill>
          <a:blip r:embed="rId4"/>
          <a:stretch>
            <a:fillRect/>
          </a:stretch>
        </p:blipFill>
        <p:spPr>
          <a:xfrm>
            <a:off x="0" y="1651348"/>
            <a:ext cx="3761248" cy="2240975"/>
          </a:xfrm>
          <a:prstGeom prst="rect">
            <a:avLst/>
          </a:prstGeom>
        </p:spPr>
      </p:pic>
      <p:graphicFrame>
        <p:nvGraphicFramePr>
          <p:cNvPr id="9" name="Chart 8">
            <a:extLst>
              <a:ext uri="{FF2B5EF4-FFF2-40B4-BE49-F238E27FC236}">
                <a16:creationId xmlns:a16="http://schemas.microsoft.com/office/drawing/2014/main" id="{00000000-0008-0000-0700-000002000000}"/>
              </a:ext>
            </a:extLst>
          </p:cNvPr>
          <p:cNvGraphicFramePr>
            <a:graphicFrameLocks/>
          </p:cNvGraphicFramePr>
          <p:nvPr>
            <p:extLst>
              <p:ext uri="{D42A27DB-BD31-4B8C-83A1-F6EECF244321}">
                <p14:modId xmlns:p14="http://schemas.microsoft.com/office/powerpoint/2010/main" val="611084999"/>
              </p:ext>
            </p:extLst>
          </p:nvPr>
        </p:nvGraphicFramePr>
        <p:xfrm>
          <a:off x="0" y="6293222"/>
          <a:ext cx="6858000" cy="177102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3" name="Object 2">
            <a:extLst>
              <a:ext uri="{FF2B5EF4-FFF2-40B4-BE49-F238E27FC236}">
                <a16:creationId xmlns:a16="http://schemas.microsoft.com/office/drawing/2014/main" id="{92C04514-6B97-D111-98C4-3DF9AB4171F6}"/>
              </a:ext>
            </a:extLst>
          </p:cNvPr>
          <p:cNvGraphicFramePr>
            <a:graphicFrameLocks noChangeAspect="1"/>
          </p:cNvGraphicFramePr>
          <p:nvPr>
            <p:extLst>
              <p:ext uri="{D42A27DB-BD31-4B8C-83A1-F6EECF244321}">
                <p14:modId xmlns:p14="http://schemas.microsoft.com/office/powerpoint/2010/main" val="3115217533"/>
              </p:ext>
            </p:extLst>
          </p:nvPr>
        </p:nvGraphicFramePr>
        <p:xfrm>
          <a:off x="292894" y="5131267"/>
          <a:ext cx="6272212" cy="407987"/>
        </p:xfrm>
        <a:graphic>
          <a:graphicData uri="http://schemas.openxmlformats.org/presentationml/2006/ole">
            <mc:AlternateContent xmlns:mc="http://schemas.openxmlformats.org/markup-compatibility/2006">
              <mc:Choice xmlns:v="urn:schemas-microsoft-com:vml" Requires="v">
                <p:oleObj name="Worksheet" r:id="rId6" imgW="12182515" imgH="800023" progId="Excel.Sheet.12">
                  <p:embed/>
                </p:oleObj>
              </mc:Choice>
              <mc:Fallback>
                <p:oleObj name="Worksheet" r:id="rId6" imgW="12182515" imgH="800023" progId="Excel.Sheet.12">
                  <p:embed/>
                  <p:pic>
                    <p:nvPicPr>
                      <p:cNvPr id="0" name=""/>
                      <p:cNvPicPr/>
                      <p:nvPr/>
                    </p:nvPicPr>
                    <p:blipFill>
                      <a:blip r:embed="rId7"/>
                      <a:stretch>
                        <a:fillRect/>
                      </a:stretch>
                    </p:blipFill>
                    <p:spPr>
                      <a:xfrm>
                        <a:off x="292894" y="5131267"/>
                        <a:ext cx="6272212" cy="407987"/>
                      </a:xfrm>
                      <a:prstGeom prst="rect">
                        <a:avLst/>
                      </a:prstGeom>
                    </p:spPr>
                  </p:pic>
                </p:oleObj>
              </mc:Fallback>
            </mc:AlternateContent>
          </a:graphicData>
        </a:graphic>
      </p:graphicFrame>
    </p:spTree>
    <p:extLst>
      <p:ext uri="{BB962C8B-B14F-4D97-AF65-F5344CB8AC3E}">
        <p14:creationId xmlns:p14="http://schemas.microsoft.com/office/powerpoint/2010/main" val="2210508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ooter Placeholder 17">
            <a:extLst>
              <a:ext uri="{FF2B5EF4-FFF2-40B4-BE49-F238E27FC236}">
                <a16:creationId xmlns:a16="http://schemas.microsoft.com/office/drawing/2014/main" id="{A0625CEC-252B-4409-8873-AF5208B140C4}"/>
              </a:ext>
            </a:extLst>
          </p:cNvPr>
          <p:cNvSpPr>
            <a:spLocks noGrp="1"/>
          </p:cNvSpPr>
          <p:nvPr>
            <p:ph type="ftr" sz="quarter" idx="11"/>
          </p:nvPr>
        </p:nvSpPr>
        <p:spPr>
          <a:xfrm>
            <a:off x="-16880" y="8892000"/>
            <a:ext cx="6818735" cy="252000"/>
          </a:xfrm>
        </p:spPr>
        <p:txBody>
          <a:bodyPr/>
          <a:lstStyle/>
          <a:p>
            <a:r>
              <a:rPr lang="en-US" dirty="0">
                <a:solidFill>
                  <a:srgbClr val="002060"/>
                </a:solidFill>
              </a:rPr>
              <a:t>Barrantagh Investment Management|100 Yonge St., Suite 1700, Toronto, ON, M5C 2W1|416.868.6295</a:t>
            </a:r>
            <a:endParaRPr lang="en-CA" dirty="0">
              <a:solidFill>
                <a:srgbClr val="002060"/>
              </a:solidFill>
            </a:endParaRPr>
          </a:p>
        </p:txBody>
      </p:sp>
      <p:sp>
        <p:nvSpPr>
          <p:cNvPr id="9" name="TextBox 8">
            <a:extLst>
              <a:ext uri="{FF2B5EF4-FFF2-40B4-BE49-F238E27FC236}">
                <a16:creationId xmlns:a16="http://schemas.microsoft.com/office/drawing/2014/main" id="{0F3F6DC1-082F-4416-8077-A943F62D59FF}"/>
              </a:ext>
            </a:extLst>
          </p:cNvPr>
          <p:cNvSpPr txBox="1"/>
          <p:nvPr/>
        </p:nvSpPr>
        <p:spPr>
          <a:xfrm>
            <a:off x="0" y="10180"/>
            <a:ext cx="4472940" cy="504000"/>
          </a:xfrm>
          <a:prstGeom prst="rect">
            <a:avLst/>
          </a:prstGeom>
          <a:solidFill>
            <a:schemeClr val="accent1">
              <a:lumMod val="75000"/>
            </a:schemeClr>
          </a:solidFill>
        </p:spPr>
        <p:txBody>
          <a:bodyPr wrap="square" rtlCol="0" anchor="ctr">
            <a:spAutoFit/>
          </a:bodyPr>
          <a:lstStyle/>
          <a:p>
            <a:r>
              <a:rPr lang="en-CA" sz="1700" b="1" dirty="0">
                <a:solidFill>
                  <a:schemeClr val="bg1"/>
                </a:solidFill>
              </a:rPr>
              <a:t>Barrantagh Small Cap Canadian Equity Strategy</a:t>
            </a:r>
            <a:endParaRPr lang="en-CA" sz="1700" b="1" dirty="0">
              <a:solidFill>
                <a:schemeClr val="bg1"/>
              </a:solidFill>
              <a:highlight>
                <a:srgbClr val="000080"/>
              </a:highlight>
            </a:endParaRPr>
          </a:p>
        </p:txBody>
      </p:sp>
      <p:pic>
        <p:nvPicPr>
          <p:cNvPr id="3" name="Picture 2">
            <a:extLst>
              <a:ext uri="{FF2B5EF4-FFF2-40B4-BE49-F238E27FC236}">
                <a16:creationId xmlns:a16="http://schemas.microsoft.com/office/drawing/2014/main" id="{2E1B0725-3C43-4F02-90AE-214EE404412A}"/>
              </a:ext>
            </a:extLst>
          </p:cNvPr>
          <p:cNvPicPr>
            <a:picLocks noChangeAspect="1"/>
          </p:cNvPicPr>
          <p:nvPr/>
        </p:nvPicPr>
        <p:blipFill>
          <a:blip r:embed="rId2"/>
          <a:stretch>
            <a:fillRect/>
          </a:stretch>
        </p:blipFill>
        <p:spPr>
          <a:xfrm>
            <a:off x="4535708" y="-70136"/>
            <a:ext cx="2225233" cy="731583"/>
          </a:xfrm>
          <a:prstGeom prst="rect">
            <a:avLst/>
          </a:prstGeom>
        </p:spPr>
      </p:pic>
      <p:sp>
        <p:nvSpPr>
          <p:cNvPr id="2" name="TextBox 19">
            <a:extLst>
              <a:ext uri="{FF2B5EF4-FFF2-40B4-BE49-F238E27FC236}">
                <a16:creationId xmlns:a16="http://schemas.microsoft.com/office/drawing/2014/main" id="{0E3BEF05-2A76-565D-6C3E-ACB5E9BB40D0}"/>
              </a:ext>
            </a:extLst>
          </p:cNvPr>
          <p:cNvSpPr txBox="1"/>
          <p:nvPr/>
        </p:nvSpPr>
        <p:spPr>
          <a:xfrm>
            <a:off x="167357" y="880903"/>
            <a:ext cx="3261643" cy="40011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CA" sz="1000" b="1" dirty="0"/>
              <a:t>Top 10 Holdings</a:t>
            </a:r>
          </a:p>
          <a:p>
            <a:r>
              <a:rPr lang="en-CA" sz="1000" dirty="0"/>
              <a:t>Portfolio Date: September 30, 2023</a:t>
            </a:r>
          </a:p>
        </p:txBody>
      </p:sp>
      <p:graphicFrame>
        <p:nvGraphicFramePr>
          <p:cNvPr id="8" name="Object 7">
            <a:extLst>
              <a:ext uri="{FF2B5EF4-FFF2-40B4-BE49-F238E27FC236}">
                <a16:creationId xmlns:a16="http://schemas.microsoft.com/office/drawing/2014/main" id="{FCC97C4A-DCB5-52E4-BD11-EEF87D210A3A}"/>
              </a:ext>
            </a:extLst>
          </p:cNvPr>
          <p:cNvGraphicFramePr>
            <a:graphicFrameLocks noChangeAspect="1"/>
          </p:cNvGraphicFramePr>
          <p:nvPr>
            <p:extLst>
              <p:ext uri="{D42A27DB-BD31-4B8C-83A1-F6EECF244321}">
                <p14:modId xmlns:p14="http://schemas.microsoft.com/office/powerpoint/2010/main" val="133544360"/>
              </p:ext>
            </p:extLst>
          </p:nvPr>
        </p:nvGraphicFramePr>
        <p:xfrm>
          <a:off x="241300" y="1235075"/>
          <a:ext cx="2590800" cy="2247900"/>
        </p:xfrm>
        <a:graphic>
          <a:graphicData uri="http://schemas.openxmlformats.org/presentationml/2006/ole">
            <mc:AlternateContent xmlns:mc="http://schemas.openxmlformats.org/markup-compatibility/2006">
              <mc:Choice xmlns:v="urn:schemas-microsoft-com:vml" Requires="v">
                <p:oleObj name="Worksheet" r:id="rId3" imgW="2590858" imgH="2247849" progId="Excel.Sheet.12">
                  <p:embed/>
                </p:oleObj>
              </mc:Choice>
              <mc:Fallback>
                <p:oleObj name="Worksheet" r:id="rId3" imgW="2590858" imgH="2247849" progId="Excel.Sheet.12">
                  <p:embed/>
                  <p:pic>
                    <p:nvPicPr>
                      <p:cNvPr id="8" name="Object 7">
                        <a:extLst>
                          <a:ext uri="{FF2B5EF4-FFF2-40B4-BE49-F238E27FC236}">
                            <a16:creationId xmlns:a16="http://schemas.microsoft.com/office/drawing/2014/main" id="{7BF57F4C-234B-9340-AC73-5580F0D5430D}"/>
                          </a:ext>
                        </a:extLst>
                      </p:cNvPr>
                      <p:cNvPicPr/>
                      <p:nvPr/>
                    </p:nvPicPr>
                    <p:blipFill>
                      <a:blip r:embed="rId4"/>
                      <a:stretch>
                        <a:fillRect/>
                      </a:stretch>
                    </p:blipFill>
                    <p:spPr>
                      <a:xfrm>
                        <a:off x="241300" y="1235075"/>
                        <a:ext cx="2590800" cy="2247900"/>
                      </a:xfrm>
                      <a:prstGeom prst="rect">
                        <a:avLst/>
                      </a:prstGeom>
                    </p:spPr>
                  </p:pic>
                </p:oleObj>
              </mc:Fallback>
            </mc:AlternateContent>
          </a:graphicData>
        </a:graphic>
      </p:graphicFrame>
      <p:sp>
        <p:nvSpPr>
          <p:cNvPr id="12" name="TextBox 11">
            <a:extLst>
              <a:ext uri="{FF2B5EF4-FFF2-40B4-BE49-F238E27FC236}">
                <a16:creationId xmlns:a16="http://schemas.microsoft.com/office/drawing/2014/main" id="{01D1D049-29E5-3456-7EE5-A746384B2267}"/>
              </a:ext>
            </a:extLst>
          </p:cNvPr>
          <p:cNvSpPr txBox="1"/>
          <p:nvPr/>
        </p:nvSpPr>
        <p:spPr>
          <a:xfrm>
            <a:off x="3528049" y="882794"/>
            <a:ext cx="3261643" cy="392415"/>
          </a:xfrm>
          <a:prstGeom prst="rect">
            <a:avLst/>
          </a:prstGeom>
          <a:noFill/>
        </p:spPr>
        <p:txBody>
          <a:bodyPr wrap="square" rtlCol="0">
            <a:spAutoFit/>
          </a:bodyPr>
          <a:lstStyle/>
          <a:p>
            <a:r>
              <a:rPr lang="en-CA" sz="1000" b="1" dirty="0"/>
              <a:t>Current Portfolio – Equity Sectors</a:t>
            </a:r>
          </a:p>
          <a:p>
            <a:r>
              <a:rPr lang="en-CA" sz="900" dirty="0"/>
              <a:t>Portfolio Date: September 30, 2023</a:t>
            </a:r>
          </a:p>
        </p:txBody>
      </p:sp>
      <p:sp>
        <p:nvSpPr>
          <p:cNvPr id="4" name="TextBox 3">
            <a:extLst>
              <a:ext uri="{FF2B5EF4-FFF2-40B4-BE49-F238E27FC236}">
                <a16:creationId xmlns:a16="http://schemas.microsoft.com/office/drawing/2014/main" id="{DBFB70FE-033E-47FE-05D1-E87BFD083EE6}"/>
              </a:ext>
            </a:extLst>
          </p:cNvPr>
          <p:cNvSpPr txBox="1"/>
          <p:nvPr/>
        </p:nvSpPr>
        <p:spPr>
          <a:xfrm>
            <a:off x="0" y="4435121"/>
            <a:ext cx="6818736" cy="3162404"/>
          </a:xfrm>
          <a:prstGeom prst="rect">
            <a:avLst/>
          </a:prstGeom>
          <a:noFill/>
        </p:spPr>
        <p:txBody>
          <a:bodyPr wrap="square" rtlCol="0">
            <a:spAutoFit/>
          </a:bodyPr>
          <a:lstStyle/>
          <a:p>
            <a:r>
              <a:rPr lang="en-US" sz="1050" b="1" dirty="0"/>
              <a:t>Third Quarter Commentary</a:t>
            </a:r>
          </a:p>
          <a:p>
            <a:pPr algn="just"/>
            <a:r>
              <a:rPr lang="en-CA" sz="900" dirty="0">
                <a:effectLst/>
                <a:latin typeface="Calibri" panose="020F0502020204030204" pitchFamily="34" charset="0"/>
                <a:ea typeface="Times New Roman" panose="02020603050405020304" pitchFamily="18" charset="0"/>
              </a:rPr>
              <a:t>Canadian equity markets turned red during the third quarter, with negative momentum accelerating in September. Overall performance was buoyed by the energy sector (supported by rising oil prices), while under the surface pain was inflicted on areas with rate-sensitivity (defensives, utilities, real estate, etc.), as the “higher-for-longer” market narrative solidified.</a:t>
            </a:r>
            <a:endParaRPr lang="en-CA" sz="1200" dirty="0">
              <a:effectLst/>
              <a:latin typeface="Times New Roman" panose="02020603050405020304" pitchFamily="18" charset="0"/>
              <a:ea typeface="Times New Roman" panose="02020603050405020304" pitchFamily="18" charset="0"/>
            </a:endParaRPr>
          </a:p>
          <a:p>
            <a:pPr algn="just"/>
            <a:r>
              <a:rPr lang="en-CA" sz="900" dirty="0">
                <a:effectLst/>
                <a:latin typeface="Calibri" panose="020F0502020204030204" pitchFamily="34" charset="0"/>
                <a:ea typeface="Times New Roman" panose="02020603050405020304" pitchFamily="18" charset="0"/>
              </a:rPr>
              <a:t> </a:t>
            </a:r>
            <a:endParaRPr lang="en-CA" sz="1200" dirty="0">
              <a:effectLst/>
              <a:latin typeface="Times New Roman" panose="02020603050405020304" pitchFamily="18" charset="0"/>
              <a:ea typeface="Times New Roman" panose="02020603050405020304" pitchFamily="18" charset="0"/>
            </a:endParaRPr>
          </a:p>
          <a:p>
            <a:pPr algn="just"/>
            <a:r>
              <a:rPr lang="en-CA" sz="900" dirty="0">
                <a:effectLst/>
                <a:latin typeface="Calibri" panose="020F0502020204030204" pitchFamily="34" charset="0"/>
                <a:ea typeface="Times New Roman" panose="02020603050405020304" pitchFamily="18" charset="0"/>
              </a:rPr>
              <a:t>Much has been written this year about the poor breadth this market “rally” has entailed. In the U.S. context, the bellwether cap-weighted S&amp;P 500 is up ~13% year-to-date while the equal-weight equivalent is up just ~1%, as a small number of large-cap stocks have driven performance. This poor breadth has also been a factor for Canadian small caps. Excluding the top 10 stocks (~3% of the index), the aggregate return for the benchmark is -5% in 2023. Expanding this to the top 10% of stocks, the remaining 90% are -8% on the year, while excluding the top quartile shows -11% for the remaining three quarters of the index. If you have been under-indexed to pockets in energy, resources, and cyclicals, 2023 has been a challenging period.</a:t>
            </a:r>
            <a:endParaRPr lang="en-CA" sz="1200" dirty="0">
              <a:effectLst/>
              <a:latin typeface="Times New Roman" panose="02020603050405020304" pitchFamily="18" charset="0"/>
              <a:ea typeface="Times New Roman" panose="02020603050405020304" pitchFamily="18" charset="0"/>
            </a:endParaRPr>
          </a:p>
          <a:p>
            <a:pPr algn="just"/>
            <a:r>
              <a:rPr lang="en-CA" sz="900" dirty="0">
                <a:effectLst/>
                <a:latin typeface="Calibri" panose="020F0502020204030204" pitchFamily="34" charset="0"/>
                <a:ea typeface="Times New Roman" panose="02020603050405020304" pitchFamily="18" charset="0"/>
              </a:rPr>
              <a:t> </a:t>
            </a:r>
            <a:endParaRPr lang="en-CA" sz="1200" dirty="0">
              <a:effectLst/>
              <a:latin typeface="Times New Roman" panose="02020603050405020304" pitchFamily="18" charset="0"/>
              <a:ea typeface="Times New Roman" panose="02020603050405020304" pitchFamily="18" charset="0"/>
            </a:endParaRPr>
          </a:p>
          <a:p>
            <a:pPr algn="just"/>
            <a:r>
              <a:rPr lang="en-CA" sz="900" dirty="0">
                <a:effectLst/>
                <a:latin typeface="Calibri" panose="020F0502020204030204" pitchFamily="34" charset="0"/>
                <a:ea typeface="Times New Roman" panose="02020603050405020304" pitchFamily="18" charset="0"/>
              </a:rPr>
              <a:t>It has been a challenging year so far for Canadian small cap investors with trading activity increasingly volatile on company updates. The market has taken a “shoot first, ask questions later” mentality on negative revisions (however short term they may be) or perceived macro headwinds. For example, for a representative basket of stocks in the portfolio that underperformed during the quarter, consensus earnings expectations actually increased ~1%</a:t>
            </a:r>
            <a:r>
              <a:rPr lang="en-CA" sz="900" i="1" dirty="0">
                <a:effectLst/>
                <a:latin typeface="Calibri" panose="020F0502020204030204" pitchFamily="34" charset="0"/>
                <a:ea typeface="Times New Roman" panose="02020603050405020304" pitchFamily="18" charset="0"/>
              </a:rPr>
              <a:t> </a:t>
            </a:r>
            <a:r>
              <a:rPr lang="en-CA" sz="900" dirty="0">
                <a:effectLst/>
                <a:latin typeface="Calibri" panose="020F0502020204030204" pitchFamily="34" charset="0"/>
                <a:ea typeface="Times New Roman" panose="02020603050405020304" pitchFamily="18" charset="0"/>
              </a:rPr>
              <a:t>over the three months. However, the negative moves in the stocks were driven by sentiment, with multiples compressing ~14% during the same period. Market emotion has swung much more towards the immediate-term environment versus the future earnings power of the business. For this same basket of stocks, the market currently ascribes trading multiples ~33% below their individual five-year averages. We acknowledge the higher rate environment today and the real impact on valuations, but also highlight the drastic undershoot that can occur on high quality names currently out of favour – and the large latent valuation upside potential in the portfolio.</a:t>
            </a:r>
            <a:endParaRPr lang="en-CA" sz="1200" dirty="0">
              <a:effectLst/>
              <a:latin typeface="Times New Roman" panose="02020603050405020304" pitchFamily="18" charset="0"/>
              <a:ea typeface="Times New Roman" panose="02020603050405020304" pitchFamily="18" charset="0"/>
            </a:endParaRPr>
          </a:p>
          <a:p>
            <a:endParaRPr lang="en-US" sz="900" dirty="0"/>
          </a:p>
        </p:txBody>
      </p:sp>
      <p:graphicFrame>
        <p:nvGraphicFramePr>
          <p:cNvPr id="5" name="Chart 4">
            <a:extLst>
              <a:ext uri="{FF2B5EF4-FFF2-40B4-BE49-F238E27FC236}">
                <a16:creationId xmlns:a16="http://schemas.microsoft.com/office/drawing/2014/main" id="{DF0BAC2C-AF09-4112-2BA8-136F82BFC3B8}"/>
              </a:ext>
            </a:extLst>
          </p:cNvPr>
          <p:cNvGraphicFramePr/>
          <p:nvPr>
            <p:extLst>
              <p:ext uri="{D42A27DB-BD31-4B8C-83A1-F6EECF244321}">
                <p14:modId xmlns:p14="http://schemas.microsoft.com/office/powerpoint/2010/main" val="49606765"/>
              </p:ext>
            </p:extLst>
          </p:nvPr>
        </p:nvGraphicFramePr>
        <p:xfrm>
          <a:off x="3114000" y="1235075"/>
          <a:ext cx="3744000" cy="29880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8454067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2572</TotalTime>
  <Words>658</Words>
  <Application>Microsoft Office PowerPoint</Application>
  <PresentationFormat>On-screen Show (4:3)</PresentationFormat>
  <Paragraphs>26</Paragraphs>
  <Slides>2</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vt:i4>
      </vt:variant>
    </vt:vector>
  </HeadingPairs>
  <TitlesOfParts>
    <vt:vector size="8" baseType="lpstr">
      <vt:lpstr>Arial</vt:lpstr>
      <vt:lpstr>Calibri</vt:lpstr>
      <vt:lpstr>Calibri Light</vt:lpstr>
      <vt:lpstr>Times New Roman</vt:lpstr>
      <vt:lpstr>Office Theme</vt:lpstr>
      <vt:lpstr>Microsoft Excel Worksheet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 Wiggan</dc:creator>
  <cp:lastModifiedBy>Peter Wiggan</cp:lastModifiedBy>
  <cp:revision>50</cp:revision>
  <cp:lastPrinted>2023-04-20T15:53:34Z</cp:lastPrinted>
  <dcterms:created xsi:type="dcterms:W3CDTF">2022-02-15T18:00:17Z</dcterms:created>
  <dcterms:modified xsi:type="dcterms:W3CDTF">2023-10-17T15:14:57Z</dcterms:modified>
</cp:coreProperties>
</file>