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handoutMasterIdLst>
    <p:handoutMasterId r:id="rId6"/>
  </p:handoutMasterIdLst>
  <p:sldIdLst>
    <p:sldId id="256" r:id="rId2"/>
    <p:sldId id="257" r:id="rId3"/>
    <p:sldId id="258" r:id="rId4"/>
  </p:sldIdLst>
  <p:sldSz cx="6858000" cy="9144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137" userDrawn="1">
          <p15:clr>
            <a:srgbClr val="A4A3A4"/>
          </p15:clr>
        </p15:guide>
        <p15:guide id="2" orient="horz" pos="4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172" autoAdjust="0"/>
    <p:restoredTop sz="94598" autoAdjust="0"/>
  </p:normalViewPr>
  <p:slideViewPr>
    <p:cSldViewPr snapToGrid="0">
      <p:cViewPr>
        <p:scale>
          <a:sx n="66" d="100"/>
          <a:sy n="66" d="100"/>
        </p:scale>
        <p:origin x="3894" y="444"/>
      </p:cViewPr>
      <p:guideLst>
        <p:guide pos="2137"/>
        <p:guide orient="horz" pos="4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FPS2019-01\Fileserver\Users\pwiggan\Morningstar\Quarterly%201%20Pagers\PP%201%20pagers\Templates\Performance%20Files\SC%20Chart%20data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0377038299821144E-2"/>
          <c:y val="0.15081580020109484"/>
          <c:w val="0.48065295609608277"/>
          <c:h val="0.49237489289341363"/>
        </c:manualLayout>
      </c:layout>
      <c:doughnutChart>
        <c:varyColors val="1"/>
        <c:ser>
          <c:idx val="0"/>
          <c:order val="0"/>
          <c:tx>
            <c:strRef>
              <c:f>Sheet1!$B$1</c:f>
              <c:strCache>
                <c:ptCount val="1"/>
                <c:pt idx="0">
                  <c:v>Current Portfolio - Equity Sectors (GICS)</c:v>
                </c:pt>
              </c:strCache>
            </c:strRef>
          </c:tx>
          <c:explosion val="4"/>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485-4740-9B39-08FF2AF68BD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485-4740-9B39-08FF2AF68BD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485-4740-9B39-08FF2AF68BD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485-4740-9B39-08FF2AF68BD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B485-4740-9B39-08FF2AF68BD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B485-4740-9B39-08FF2AF68BDB}"/>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B485-4740-9B39-08FF2AF68BDB}"/>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B485-4740-9B39-08FF2AF68BDB}"/>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B485-4740-9B39-08FF2AF68BDB}"/>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B485-4740-9B39-08FF2AF68BDB}"/>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5-B485-4740-9B39-08FF2AF68BDB}"/>
              </c:ext>
            </c:extLst>
          </c:dPt>
          <c:cat>
            <c:multiLvlStrRef>
              <c:f>Sheet1!$A$2:$B$12</c:f>
              <c:multiLvlStrCache>
                <c:ptCount val="11"/>
                <c:lvl>
                  <c:pt idx="0">
                    <c:v>0.0%</c:v>
                  </c:pt>
                  <c:pt idx="1">
                    <c:v>4.4%</c:v>
                  </c:pt>
                  <c:pt idx="2">
                    <c:v>9.9%</c:v>
                  </c:pt>
                  <c:pt idx="3">
                    <c:v>20.2%</c:v>
                  </c:pt>
                  <c:pt idx="4">
                    <c:v>14.6%</c:v>
                  </c:pt>
                  <c:pt idx="5">
                    <c:v>6.6%</c:v>
                  </c:pt>
                  <c:pt idx="6">
                    <c:v>20.5%</c:v>
                  </c:pt>
                  <c:pt idx="7">
                    <c:v>6.9%</c:v>
                  </c:pt>
                  <c:pt idx="8">
                    <c:v>3.4%</c:v>
                  </c:pt>
                  <c:pt idx="9">
                    <c:v>6.7%</c:v>
                  </c:pt>
                  <c:pt idx="10">
                    <c:v>6.4%</c:v>
                  </c:pt>
                </c:lvl>
                <c:lvl>
                  <c:pt idx="0">
                    <c:v>Communication Services</c:v>
                  </c:pt>
                  <c:pt idx="1">
                    <c:v>Consumer Discretionay</c:v>
                  </c:pt>
                  <c:pt idx="2">
                    <c:v>Consumer Staples</c:v>
                  </c:pt>
                  <c:pt idx="3">
                    <c:v>Energy</c:v>
                  </c:pt>
                  <c:pt idx="4">
                    <c:v>Financials</c:v>
                  </c:pt>
                  <c:pt idx="5">
                    <c:v>Healthcare</c:v>
                  </c:pt>
                  <c:pt idx="6">
                    <c:v>Industrials</c:v>
                  </c:pt>
                  <c:pt idx="7">
                    <c:v>Information Technology</c:v>
                  </c:pt>
                  <c:pt idx="8">
                    <c:v>Materials</c:v>
                  </c:pt>
                  <c:pt idx="9">
                    <c:v>Real Estate</c:v>
                  </c:pt>
                  <c:pt idx="10">
                    <c:v>Utilities</c:v>
                  </c:pt>
                </c:lvl>
              </c:multiLvlStrCache>
            </c:multiLvlStrRef>
          </c:cat>
          <c:val>
            <c:numRef>
              <c:f>Sheet1!$B$2:$B$12</c:f>
              <c:numCache>
                <c:formatCode>0.0%</c:formatCode>
                <c:ptCount val="11"/>
                <c:pt idx="0">
                  <c:v>0</c:v>
                </c:pt>
                <c:pt idx="1">
                  <c:v>4.3999999999999997E-2</c:v>
                </c:pt>
                <c:pt idx="2">
                  <c:v>9.9000000000000005E-2</c:v>
                </c:pt>
                <c:pt idx="3">
                  <c:v>0.20200000000000001</c:v>
                </c:pt>
                <c:pt idx="4">
                  <c:v>0.14599999999999999</c:v>
                </c:pt>
                <c:pt idx="5">
                  <c:v>6.6000000000000003E-2</c:v>
                </c:pt>
                <c:pt idx="6">
                  <c:v>0.20499999999999999</c:v>
                </c:pt>
                <c:pt idx="7">
                  <c:v>6.9000000000000006E-2</c:v>
                </c:pt>
                <c:pt idx="8">
                  <c:v>3.4000000000000002E-2</c:v>
                </c:pt>
                <c:pt idx="9">
                  <c:v>6.7000000000000004E-2</c:v>
                </c:pt>
                <c:pt idx="10">
                  <c:v>6.4000000000000001E-2</c:v>
                </c:pt>
              </c:numCache>
            </c:numRef>
          </c:val>
          <c:extLst>
            <c:ext xmlns:c16="http://schemas.microsoft.com/office/drawing/2014/chart" uri="{C3380CC4-5D6E-409C-BE32-E72D297353CC}">
              <c16:uniqueId val="{00000016-B485-4740-9B39-08FF2AF68BDB}"/>
            </c:ext>
          </c:extLst>
        </c:ser>
        <c:dLbls>
          <c:showLegendKey val="0"/>
          <c:showVal val="0"/>
          <c:showCatName val="0"/>
          <c:showSerName val="0"/>
          <c:showPercent val="0"/>
          <c:showBubbleSize val="0"/>
          <c:showLeaderLines val="1"/>
        </c:dLbls>
        <c:firstSliceAng val="0"/>
        <c:holeSize val="40"/>
      </c:doughnutChart>
      <c:spPr>
        <a:noFill/>
        <a:ln>
          <a:noFill/>
        </a:ln>
        <a:effectLst/>
      </c:spPr>
    </c:plotArea>
    <c:legend>
      <c:legendPos val="r"/>
      <c:layout>
        <c:manualLayout>
          <c:xMode val="edge"/>
          <c:yMode val="edge"/>
          <c:x val="0.50089129273504285"/>
          <c:y val="9.2346050870147231E-2"/>
          <c:w val="0.45739495332932945"/>
          <c:h val="0.68184036144578308"/>
        </c:manualLayout>
      </c:layout>
      <c:overlay val="0"/>
      <c:spPr>
        <a:noFill/>
        <a:ln>
          <a:noFill/>
        </a:ln>
        <a:effectLst/>
      </c:spPr>
      <c:txPr>
        <a:bodyPr rot="0" spcFirstLastPara="1" vertOverflow="ellipsis" vert="horz" wrap="square" anchor="t" anchorCtr="1"/>
        <a:lstStyle/>
        <a:p>
          <a:pPr>
            <a:defRPr sz="900" b="0" i="0" u="none" strike="noStrike" kern="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211785074595827E-2"/>
          <c:y val="6.5270819078540501E-2"/>
          <c:w val="0.88785239971052332"/>
          <c:h val="0.75165155730007005"/>
        </c:manualLayout>
      </c:layout>
      <c:barChart>
        <c:barDir val="col"/>
        <c:grouping val="clustered"/>
        <c:varyColors val="0"/>
        <c:ser>
          <c:idx val="0"/>
          <c:order val="0"/>
          <c:tx>
            <c:strRef>
              <c:f>'Bar Chart'!$B$85</c:f>
              <c:strCache>
                <c:ptCount val="1"/>
                <c:pt idx="0">
                  <c:v>Barrantagh Small Cap Fund</c:v>
                </c:pt>
              </c:strCache>
            </c:strRef>
          </c:tx>
          <c:spPr>
            <a:solidFill>
              <a:srgbClr val="0070C0"/>
            </a:solidFill>
            <a:ln>
              <a:noFill/>
            </a:ln>
            <a:effectLst/>
          </c:spPr>
          <c:invertIfNegative val="0"/>
          <c:cat>
            <c:numRef>
              <c:f>'Bar Chart'!$D$84:$I$84</c:f>
              <c:numCache>
                <c:formatCode>General</c:formatCode>
                <c:ptCount val="6"/>
                <c:pt idx="0">
                  <c:v>2022</c:v>
                </c:pt>
                <c:pt idx="1">
                  <c:v>2021</c:v>
                </c:pt>
                <c:pt idx="2">
                  <c:v>2020</c:v>
                </c:pt>
                <c:pt idx="3">
                  <c:v>2019</c:v>
                </c:pt>
                <c:pt idx="4">
                  <c:v>2018</c:v>
                </c:pt>
                <c:pt idx="5">
                  <c:v>2017</c:v>
                </c:pt>
              </c:numCache>
            </c:numRef>
          </c:cat>
          <c:val>
            <c:numRef>
              <c:f>'Bar Chart'!$D$85:$I$85</c:f>
              <c:numCache>
                <c:formatCode>0.00%</c:formatCode>
                <c:ptCount val="6"/>
                <c:pt idx="0">
                  <c:v>-6.6799999999999998E-2</c:v>
                </c:pt>
                <c:pt idx="1">
                  <c:v>0.1704</c:v>
                </c:pt>
                <c:pt idx="2">
                  <c:v>0.2001</c:v>
                </c:pt>
                <c:pt idx="3">
                  <c:v>0.1575</c:v>
                </c:pt>
                <c:pt idx="4">
                  <c:v>-8.9499999999999996E-2</c:v>
                </c:pt>
                <c:pt idx="5">
                  <c:v>5.9400000000000001E-2</c:v>
                </c:pt>
              </c:numCache>
            </c:numRef>
          </c:val>
          <c:extLst>
            <c:ext xmlns:c16="http://schemas.microsoft.com/office/drawing/2014/chart" uri="{C3380CC4-5D6E-409C-BE32-E72D297353CC}">
              <c16:uniqueId val="{00000000-303F-4807-9940-F9E3F4134909}"/>
            </c:ext>
          </c:extLst>
        </c:ser>
        <c:dLbls>
          <c:showLegendKey val="0"/>
          <c:showVal val="0"/>
          <c:showCatName val="0"/>
          <c:showSerName val="0"/>
          <c:showPercent val="0"/>
          <c:showBubbleSize val="0"/>
        </c:dLbls>
        <c:gapWidth val="17"/>
        <c:axId val="1720977296"/>
        <c:axId val="1720983120"/>
      </c:barChart>
      <c:catAx>
        <c:axId val="172097729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20983120"/>
        <c:crosses val="autoZero"/>
        <c:auto val="1"/>
        <c:lblAlgn val="ctr"/>
        <c:lblOffset val="100"/>
        <c:noMultiLvlLbl val="0"/>
      </c:catAx>
      <c:valAx>
        <c:axId val="1720983120"/>
        <c:scaling>
          <c:orientation val="minMax"/>
          <c:max val="0.25"/>
          <c:min val="-0.2"/>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209772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US" sz="1200" b="1" dirty="0" err="1"/>
              <a:t>Barrantagh</a:t>
            </a:r>
            <a:r>
              <a:rPr lang="en-US" sz="1200" b="1" baseline="0" dirty="0"/>
              <a:t> Small Cap Canadian Equity</a:t>
            </a:r>
            <a:endParaRPr lang="en-US" sz="1200" b="1" dirty="0"/>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rgbClr val="0070C0"/>
            </a:solidFill>
            <a:ln>
              <a:solidFill>
                <a:srgbClr val="0070C0"/>
              </a:solidFill>
            </a:ln>
            <a:effectLst/>
            <a:scene3d>
              <a:camera prst="orthographicFront"/>
              <a:lightRig rig="threePt" dir="t"/>
            </a:scene3d>
            <a:sp3d>
              <a:bevelT/>
            </a:sp3d>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Upside Market Capture</c:v>
                </c:pt>
                <c:pt idx="1">
                  <c:v>Downside Market Capture</c:v>
                </c:pt>
              </c:strCache>
            </c:strRef>
          </c:cat>
          <c:val>
            <c:numRef>
              <c:f>Sheet1!$B$2:$B$3</c:f>
              <c:numCache>
                <c:formatCode>General</c:formatCode>
                <c:ptCount val="2"/>
                <c:pt idx="0">
                  <c:v>109.2</c:v>
                </c:pt>
              </c:numCache>
            </c:numRef>
          </c:val>
          <c:extLst>
            <c:ext xmlns:c16="http://schemas.microsoft.com/office/drawing/2014/chart" uri="{C3380CC4-5D6E-409C-BE32-E72D297353CC}">
              <c16:uniqueId val="{00000000-0A59-4B97-B602-3758C5A84CCC}"/>
            </c:ext>
          </c:extLst>
        </c:ser>
        <c:ser>
          <c:idx val="1"/>
          <c:order val="1"/>
          <c:tx>
            <c:strRef>
              <c:f>Sheet1!$C$1</c:f>
              <c:strCache>
                <c:ptCount val="1"/>
                <c:pt idx="0">
                  <c:v>Series 2</c:v>
                </c:pt>
              </c:strCache>
            </c:strRef>
          </c:tx>
          <c:spPr>
            <a:solidFill>
              <a:srgbClr val="F17B23"/>
            </a:solidFill>
            <a:ln>
              <a:solidFill>
                <a:srgbClr val="FF6600"/>
              </a:solidFill>
            </a:ln>
            <a:effectLst/>
            <a:scene3d>
              <a:camera prst="orthographicFront"/>
              <a:lightRig rig="threePt" dir="t"/>
            </a:scene3d>
            <a:sp3d>
              <a:bevelT/>
            </a:sp3d>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Upside Market Capture</c:v>
                </c:pt>
                <c:pt idx="1">
                  <c:v>Downside Market Capture</c:v>
                </c:pt>
              </c:strCache>
            </c:strRef>
          </c:cat>
          <c:val>
            <c:numRef>
              <c:f>Sheet1!$C$2:$C$3</c:f>
              <c:numCache>
                <c:formatCode>General</c:formatCode>
                <c:ptCount val="2"/>
                <c:pt idx="1">
                  <c:v>64.3</c:v>
                </c:pt>
              </c:numCache>
            </c:numRef>
          </c:val>
          <c:extLst>
            <c:ext xmlns:c16="http://schemas.microsoft.com/office/drawing/2014/chart" uri="{C3380CC4-5D6E-409C-BE32-E72D297353CC}">
              <c16:uniqueId val="{00000001-0A59-4B97-B602-3758C5A84CCC}"/>
            </c:ext>
          </c:extLst>
        </c:ser>
        <c:dLbls>
          <c:dLblPos val="outEnd"/>
          <c:showLegendKey val="0"/>
          <c:showVal val="1"/>
          <c:showCatName val="0"/>
          <c:showSerName val="0"/>
          <c:showPercent val="0"/>
          <c:showBubbleSize val="0"/>
        </c:dLbls>
        <c:gapWidth val="53"/>
        <c:overlap val="88"/>
        <c:axId val="1962653023"/>
        <c:axId val="1558041199"/>
      </c:barChart>
      <c:catAx>
        <c:axId val="19626530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1558041199"/>
        <c:crosses val="autoZero"/>
        <c:auto val="1"/>
        <c:lblAlgn val="ctr"/>
        <c:lblOffset val="100"/>
        <c:noMultiLvlLbl val="0"/>
      </c:catAx>
      <c:valAx>
        <c:axId val="155804119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US" dirty="0"/>
                  <a:t>(%)</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196265302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Calibri" panose="020F0502020204030204" pitchFamily="34" charset="0"/>
          <a:cs typeface="Calibri" panose="020F050202020403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CA8AAFB-C66A-4089-A179-BA9C084D736D}"/>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a:extLst>
              <a:ext uri="{FF2B5EF4-FFF2-40B4-BE49-F238E27FC236}">
                <a16:creationId xmlns:a16="http://schemas.microsoft.com/office/drawing/2014/main" id="{A57E68B6-53ED-45FC-BD29-E7EFE2807E3C}"/>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03F106BC-066F-4FA8-B03D-175D7CBB8D9D}" type="datetimeFigureOut">
              <a:rPr lang="en-CA" smtClean="0"/>
              <a:t>2023-10-17</a:t>
            </a:fld>
            <a:endParaRPr lang="en-CA"/>
          </a:p>
        </p:txBody>
      </p:sp>
      <p:sp>
        <p:nvSpPr>
          <p:cNvPr id="4" name="Footer Placeholder 3">
            <a:extLst>
              <a:ext uri="{FF2B5EF4-FFF2-40B4-BE49-F238E27FC236}">
                <a16:creationId xmlns:a16="http://schemas.microsoft.com/office/drawing/2014/main" id="{0A12F30A-D5ED-40C8-8C0F-988A368D2CE9}"/>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5" name="Slide Number Placeholder 4">
            <a:extLst>
              <a:ext uri="{FF2B5EF4-FFF2-40B4-BE49-F238E27FC236}">
                <a16:creationId xmlns:a16="http://schemas.microsoft.com/office/drawing/2014/main" id="{729164BF-59CD-4794-8C1E-78A29B23DF0F}"/>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7D9624C6-D03B-4B7F-A385-D5CFAF7A93E0}" type="slidenum">
              <a:rPr lang="en-CA" smtClean="0"/>
              <a:t>‹#›</a:t>
            </a:fld>
            <a:endParaRPr lang="en-CA"/>
          </a:p>
        </p:txBody>
      </p:sp>
    </p:spTree>
    <p:extLst>
      <p:ext uri="{BB962C8B-B14F-4D97-AF65-F5344CB8AC3E}">
        <p14:creationId xmlns:p14="http://schemas.microsoft.com/office/powerpoint/2010/main" val="74760631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A6650D1-734E-460E-9440-8422E2023DA6}" type="datetimeFigureOut">
              <a:rPr lang="en-CA" smtClean="0"/>
              <a:t>2023-10-17</a:t>
            </a:fld>
            <a:endParaRPr lang="en-CA"/>
          </a:p>
        </p:txBody>
      </p:sp>
      <p:sp>
        <p:nvSpPr>
          <p:cNvPr id="4" name="Slide Image Placeholder 3"/>
          <p:cNvSpPr>
            <a:spLocks noGrp="1" noRot="1" noChangeAspect="1"/>
          </p:cNvSpPr>
          <p:nvPr>
            <p:ph type="sldImg" idx="2"/>
          </p:nvPr>
        </p:nvSpPr>
        <p:spPr>
          <a:xfrm>
            <a:off x="2328863" y="1162050"/>
            <a:ext cx="2352675"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53B3A1E-4AF5-4982-82E0-CBEA7D7AE06F}" type="slidenum">
              <a:rPr lang="en-CA" smtClean="0"/>
              <a:t>‹#›</a:t>
            </a:fld>
            <a:endParaRPr lang="en-CA"/>
          </a:p>
        </p:txBody>
      </p:sp>
    </p:spTree>
    <p:extLst>
      <p:ext uri="{BB962C8B-B14F-4D97-AF65-F5344CB8AC3E}">
        <p14:creationId xmlns:p14="http://schemas.microsoft.com/office/powerpoint/2010/main" val="289871188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CC77BF3-EC8B-42A4-AA43-4DDE62612AE7}" type="datetime1">
              <a:rPr lang="en-CA" smtClean="0"/>
              <a:t>2023-10-17</a:t>
            </a:fld>
            <a:endParaRPr lang="en-CA"/>
          </a:p>
        </p:txBody>
      </p:sp>
      <p:sp>
        <p:nvSpPr>
          <p:cNvPr id="5" name="Footer Placeholder 4"/>
          <p:cNvSpPr>
            <a:spLocks noGrp="1"/>
          </p:cNvSpPr>
          <p:nvPr>
            <p:ph type="ftr" sz="quarter" idx="11"/>
          </p:nvPr>
        </p:nvSpPr>
        <p:spPr/>
        <p:txBody>
          <a:bodyPr/>
          <a:lstStyle/>
          <a:p>
            <a:r>
              <a:rPr lang="en-US"/>
              <a:t>Barrantagh Investment Management|100 Yonge St., Suite 1700, Toronto, ON, M5C 2W1|416.868.6295</a:t>
            </a:r>
            <a:endParaRPr lang="en-CA"/>
          </a:p>
        </p:txBody>
      </p:sp>
      <p:sp>
        <p:nvSpPr>
          <p:cNvPr id="6" name="Slide Number Placeholder 5"/>
          <p:cNvSpPr>
            <a:spLocks noGrp="1"/>
          </p:cNvSpPr>
          <p:nvPr>
            <p:ph type="sldNum" sz="quarter" idx="12"/>
          </p:nvPr>
        </p:nvSpPr>
        <p:spPr/>
        <p:txBody>
          <a:bodyPr/>
          <a:lstStyle/>
          <a:p>
            <a:fld id="{BD11D759-A885-4FDE-ADC7-495019FAEC82}" type="slidenum">
              <a:rPr lang="en-CA" smtClean="0"/>
              <a:t>‹#›</a:t>
            </a:fld>
            <a:endParaRPr lang="en-CA"/>
          </a:p>
        </p:txBody>
      </p:sp>
    </p:spTree>
    <p:extLst>
      <p:ext uri="{BB962C8B-B14F-4D97-AF65-F5344CB8AC3E}">
        <p14:creationId xmlns:p14="http://schemas.microsoft.com/office/powerpoint/2010/main" val="54205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EC06CC-5B6D-4362-82AF-8879CD9A08C0}" type="datetime1">
              <a:rPr lang="en-CA" smtClean="0"/>
              <a:t>2023-10-17</a:t>
            </a:fld>
            <a:endParaRPr lang="en-CA"/>
          </a:p>
        </p:txBody>
      </p:sp>
      <p:sp>
        <p:nvSpPr>
          <p:cNvPr id="5" name="Footer Placeholder 4"/>
          <p:cNvSpPr>
            <a:spLocks noGrp="1"/>
          </p:cNvSpPr>
          <p:nvPr>
            <p:ph type="ftr" sz="quarter" idx="11"/>
          </p:nvPr>
        </p:nvSpPr>
        <p:spPr/>
        <p:txBody>
          <a:bodyPr/>
          <a:lstStyle/>
          <a:p>
            <a:r>
              <a:rPr lang="en-US"/>
              <a:t>Barrantagh Investment Management|100 Yonge St., Suite 1700, Toronto, ON, M5C 2W1|416.868.6295</a:t>
            </a:r>
            <a:endParaRPr lang="en-CA"/>
          </a:p>
        </p:txBody>
      </p:sp>
      <p:sp>
        <p:nvSpPr>
          <p:cNvPr id="6" name="Slide Number Placeholder 5"/>
          <p:cNvSpPr>
            <a:spLocks noGrp="1"/>
          </p:cNvSpPr>
          <p:nvPr>
            <p:ph type="sldNum" sz="quarter" idx="12"/>
          </p:nvPr>
        </p:nvSpPr>
        <p:spPr/>
        <p:txBody>
          <a:bodyPr/>
          <a:lstStyle/>
          <a:p>
            <a:fld id="{BD11D759-A885-4FDE-ADC7-495019FAEC82}" type="slidenum">
              <a:rPr lang="en-CA" smtClean="0"/>
              <a:t>‹#›</a:t>
            </a:fld>
            <a:endParaRPr lang="en-CA"/>
          </a:p>
        </p:txBody>
      </p:sp>
    </p:spTree>
    <p:extLst>
      <p:ext uri="{BB962C8B-B14F-4D97-AF65-F5344CB8AC3E}">
        <p14:creationId xmlns:p14="http://schemas.microsoft.com/office/powerpoint/2010/main" val="2831515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4ECEBE-CE6C-4D63-9CC0-119EE529E15D}" type="datetime1">
              <a:rPr lang="en-CA" smtClean="0"/>
              <a:t>2023-10-17</a:t>
            </a:fld>
            <a:endParaRPr lang="en-CA"/>
          </a:p>
        </p:txBody>
      </p:sp>
      <p:sp>
        <p:nvSpPr>
          <p:cNvPr id="5" name="Footer Placeholder 4"/>
          <p:cNvSpPr>
            <a:spLocks noGrp="1"/>
          </p:cNvSpPr>
          <p:nvPr>
            <p:ph type="ftr" sz="quarter" idx="11"/>
          </p:nvPr>
        </p:nvSpPr>
        <p:spPr/>
        <p:txBody>
          <a:bodyPr/>
          <a:lstStyle/>
          <a:p>
            <a:r>
              <a:rPr lang="en-US"/>
              <a:t>Barrantagh Investment Management|100 Yonge St., Suite 1700, Toronto, ON, M5C 2W1|416.868.6295</a:t>
            </a:r>
            <a:endParaRPr lang="en-CA"/>
          </a:p>
        </p:txBody>
      </p:sp>
      <p:sp>
        <p:nvSpPr>
          <p:cNvPr id="6" name="Slide Number Placeholder 5"/>
          <p:cNvSpPr>
            <a:spLocks noGrp="1"/>
          </p:cNvSpPr>
          <p:nvPr>
            <p:ph type="sldNum" sz="quarter" idx="12"/>
          </p:nvPr>
        </p:nvSpPr>
        <p:spPr/>
        <p:txBody>
          <a:bodyPr/>
          <a:lstStyle/>
          <a:p>
            <a:fld id="{BD11D759-A885-4FDE-ADC7-495019FAEC82}" type="slidenum">
              <a:rPr lang="en-CA" smtClean="0"/>
              <a:t>‹#›</a:t>
            </a:fld>
            <a:endParaRPr lang="en-CA"/>
          </a:p>
        </p:txBody>
      </p:sp>
    </p:spTree>
    <p:extLst>
      <p:ext uri="{BB962C8B-B14F-4D97-AF65-F5344CB8AC3E}">
        <p14:creationId xmlns:p14="http://schemas.microsoft.com/office/powerpoint/2010/main" val="4154356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A9A31-FF42-4200-9B06-FB255CA4D062}" type="datetime1">
              <a:rPr lang="en-CA" smtClean="0"/>
              <a:t>2023-10-17</a:t>
            </a:fld>
            <a:endParaRPr lang="en-CA"/>
          </a:p>
        </p:txBody>
      </p:sp>
      <p:sp>
        <p:nvSpPr>
          <p:cNvPr id="5" name="Footer Placeholder 4"/>
          <p:cNvSpPr>
            <a:spLocks noGrp="1"/>
          </p:cNvSpPr>
          <p:nvPr>
            <p:ph type="ftr" sz="quarter" idx="11"/>
          </p:nvPr>
        </p:nvSpPr>
        <p:spPr/>
        <p:txBody>
          <a:bodyPr/>
          <a:lstStyle/>
          <a:p>
            <a:r>
              <a:rPr lang="en-US"/>
              <a:t>Barrantagh Investment Management|100 Yonge St., Suite 1700, Toronto, ON, M5C 2W1|416.868.6295</a:t>
            </a:r>
            <a:endParaRPr lang="en-CA"/>
          </a:p>
        </p:txBody>
      </p:sp>
      <p:sp>
        <p:nvSpPr>
          <p:cNvPr id="6" name="Slide Number Placeholder 5"/>
          <p:cNvSpPr>
            <a:spLocks noGrp="1"/>
          </p:cNvSpPr>
          <p:nvPr>
            <p:ph type="sldNum" sz="quarter" idx="12"/>
          </p:nvPr>
        </p:nvSpPr>
        <p:spPr/>
        <p:txBody>
          <a:bodyPr/>
          <a:lstStyle/>
          <a:p>
            <a:fld id="{BD11D759-A885-4FDE-ADC7-495019FAEC82}" type="slidenum">
              <a:rPr lang="en-CA" smtClean="0"/>
              <a:t>‹#›</a:t>
            </a:fld>
            <a:endParaRPr lang="en-CA"/>
          </a:p>
        </p:txBody>
      </p:sp>
    </p:spTree>
    <p:extLst>
      <p:ext uri="{BB962C8B-B14F-4D97-AF65-F5344CB8AC3E}">
        <p14:creationId xmlns:p14="http://schemas.microsoft.com/office/powerpoint/2010/main" val="108333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FFF111-A1DD-4A93-A320-190B9CDD3E84}" type="datetime1">
              <a:rPr lang="en-CA" smtClean="0"/>
              <a:t>2023-10-17</a:t>
            </a:fld>
            <a:endParaRPr lang="en-CA"/>
          </a:p>
        </p:txBody>
      </p:sp>
      <p:sp>
        <p:nvSpPr>
          <p:cNvPr id="5" name="Footer Placeholder 4"/>
          <p:cNvSpPr>
            <a:spLocks noGrp="1"/>
          </p:cNvSpPr>
          <p:nvPr>
            <p:ph type="ftr" sz="quarter" idx="11"/>
          </p:nvPr>
        </p:nvSpPr>
        <p:spPr/>
        <p:txBody>
          <a:bodyPr/>
          <a:lstStyle/>
          <a:p>
            <a:r>
              <a:rPr lang="en-US"/>
              <a:t>Barrantagh Investment Management|100 Yonge St., Suite 1700, Toronto, ON, M5C 2W1|416.868.6295</a:t>
            </a:r>
            <a:endParaRPr lang="en-CA"/>
          </a:p>
        </p:txBody>
      </p:sp>
      <p:sp>
        <p:nvSpPr>
          <p:cNvPr id="6" name="Slide Number Placeholder 5"/>
          <p:cNvSpPr>
            <a:spLocks noGrp="1"/>
          </p:cNvSpPr>
          <p:nvPr>
            <p:ph type="sldNum" sz="quarter" idx="12"/>
          </p:nvPr>
        </p:nvSpPr>
        <p:spPr/>
        <p:txBody>
          <a:bodyPr/>
          <a:lstStyle/>
          <a:p>
            <a:fld id="{BD11D759-A885-4FDE-ADC7-495019FAEC82}" type="slidenum">
              <a:rPr lang="en-CA" smtClean="0"/>
              <a:t>‹#›</a:t>
            </a:fld>
            <a:endParaRPr lang="en-CA"/>
          </a:p>
        </p:txBody>
      </p:sp>
    </p:spTree>
    <p:extLst>
      <p:ext uri="{BB962C8B-B14F-4D97-AF65-F5344CB8AC3E}">
        <p14:creationId xmlns:p14="http://schemas.microsoft.com/office/powerpoint/2010/main" val="3240063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1D50C5-C06B-4F91-B5CF-759DCBEF03DC}" type="datetime1">
              <a:rPr lang="en-CA" smtClean="0"/>
              <a:t>2023-10-17</a:t>
            </a:fld>
            <a:endParaRPr lang="en-CA"/>
          </a:p>
        </p:txBody>
      </p:sp>
      <p:sp>
        <p:nvSpPr>
          <p:cNvPr id="6" name="Footer Placeholder 5"/>
          <p:cNvSpPr>
            <a:spLocks noGrp="1"/>
          </p:cNvSpPr>
          <p:nvPr>
            <p:ph type="ftr" sz="quarter" idx="11"/>
          </p:nvPr>
        </p:nvSpPr>
        <p:spPr/>
        <p:txBody>
          <a:bodyPr/>
          <a:lstStyle/>
          <a:p>
            <a:r>
              <a:rPr lang="en-US"/>
              <a:t>Barrantagh Investment Management|100 Yonge St., Suite 1700, Toronto, ON, M5C 2W1|416.868.6295</a:t>
            </a:r>
            <a:endParaRPr lang="en-CA"/>
          </a:p>
        </p:txBody>
      </p:sp>
      <p:sp>
        <p:nvSpPr>
          <p:cNvPr id="7" name="Slide Number Placeholder 6"/>
          <p:cNvSpPr>
            <a:spLocks noGrp="1"/>
          </p:cNvSpPr>
          <p:nvPr>
            <p:ph type="sldNum" sz="quarter" idx="12"/>
          </p:nvPr>
        </p:nvSpPr>
        <p:spPr/>
        <p:txBody>
          <a:bodyPr/>
          <a:lstStyle/>
          <a:p>
            <a:fld id="{BD11D759-A885-4FDE-ADC7-495019FAEC82}" type="slidenum">
              <a:rPr lang="en-CA" smtClean="0"/>
              <a:t>‹#›</a:t>
            </a:fld>
            <a:endParaRPr lang="en-CA"/>
          </a:p>
        </p:txBody>
      </p:sp>
    </p:spTree>
    <p:extLst>
      <p:ext uri="{BB962C8B-B14F-4D97-AF65-F5344CB8AC3E}">
        <p14:creationId xmlns:p14="http://schemas.microsoft.com/office/powerpoint/2010/main" val="354700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171C294-5D39-4C2D-9F7F-F5CCAE8F0A39}" type="datetime1">
              <a:rPr lang="en-CA" smtClean="0"/>
              <a:t>2023-10-17</a:t>
            </a:fld>
            <a:endParaRPr lang="en-CA"/>
          </a:p>
        </p:txBody>
      </p:sp>
      <p:sp>
        <p:nvSpPr>
          <p:cNvPr id="8" name="Footer Placeholder 7"/>
          <p:cNvSpPr>
            <a:spLocks noGrp="1"/>
          </p:cNvSpPr>
          <p:nvPr>
            <p:ph type="ftr" sz="quarter" idx="11"/>
          </p:nvPr>
        </p:nvSpPr>
        <p:spPr/>
        <p:txBody>
          <a:bodyPr/>
          <a:lstStyle/>
          <a:p>
            <a:r>
              <a:rPr lang="en-US"/>
              <a:t>Barrantagh Investment Management|100 Yonge St., Suite 1700, Toronto, ON, M5C 2W1|416.868.6295</a:t>
            </a:r>
            <a:endParaRPr lang="en-CA"/>
          </a:p>
        </p:txBody>
      </p:sp>
      <p:sp>
        <p:nvSpPr>
          <p:cNvPr id="9" name="Slide Number Placeholder 8"/>
          <p:cNvSpPr>
            <a:spLocks noGrp="1"/>
          </p:cNvSpPr>
          <p:nvPr>
            <p:ph type="sldNum" sz="quarter" idx="12"/>
          </p:nvPr>
        </p:nvSpPr>
        <p:spPr/>
        <p:txBody>
          <a:bodyPr/>
          <a:lstStyle/>
          <a:p>
            <a:fld id="{BD11D759-A885-4FDE-ADC7-495019FAEC82}" type="slidenum">
              <a:rPr lang="en-CA" smtClean="0"/>
              <a:t>‹#›</a:t>
            </a:fld>
            <a:endParaRPr lang="en-CA"/>
          </a:p>
        </p:txBody>
      </p:sp>
    </p:spTree>
    <p:extLst>
      <p:ext uri="{BB962C8B-B14F-4D97-AF65-F5344CB8AC3E}">
        <p14:creationId xmlns:p14="http://schemas.microsoft.com/office/powerpoint/2010/main" val="2973427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19865D-3E0B-4A65-9ED6-9FF7FDCE54D5}" type="datetime1">
              <a:rPr lang="en-CA" smtClean="0"/>
              <a:t>2023-10-17</a:t>
            </a:fld>
            <a:endParaRPr lang="en-CA"/>
          </a:p>
        </p:txBody>
      </p:sp>
      <p:sp>
        <p:nvSpPr>
          <p:cNvPr id="4" name="Footer Placeholder 3"/>
          <p:cNvSpPr>
            <a:spLocks noGrp="1"/>
          </p:cNvSpPr>
          <p:nvPr>
            <p:ph type="ftr" sz="quarter" idx="11"/>
          </p:nvPr>
        </p:nvSpPr>
        <p:spPr/>
        <p:txBody>
          <a:bodyPr/>
          <a:lstStyle/>
          <a:p>
            <a:r>
              <a:rPr lang="en-US"/>
              <a:t>Barrantagh Investment Management|100 Yonge St., Suite 1700, Toronto, ON, M5C 2W1|416.868.6295</a:t>
            </a:r>
            <a:endParaRPr lang="en-CA"/>
          </a:p>
        </p:txBody>
      </p:sp>
      <p:sp>
        <p:nvSpPr>
          <p:cNvPr id="5" name="Slide Number Placeholder 4"/>
          <p:cNvSpPr>
            <a:spLocks noGrp="1"/>
          </p:cNvSpPr>
          <p:nvPr>
            <p:ph type="sldNum" sz="quarter" idx="12"/>
          </p:nvPr>
        </p:nvSpPr>
        <p:spPr/>
        <p:txBody>
          <a:bodyPr/>
          <a:lstStyle/>
          <a:p>
            <a:fld id="{BD11D759-A885-4FDE-ADC7-495019FAEC82}" type="slidenum">
              <a:rPr lang="en-CA" smtClean="0"/>
              <a:t>‹#›</a:t>
            </a:fld>
            <a:endParaRPr lang="en-CA"/>
          </a:p>
        </p:txBody>
      </p:sp>
    </p:spTree>
    <p:extLst>
      <p:ext uri="{BB962C8B-B14F-4D97-AF65-F5344CB8AC3E}">
        <p14:creationId xmlns:p14="http://schemas.microsoft.com/office/powerpoint/2010/main" val="3524640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25FAD9-09D4-4A33-BC0A-9A61E3255A88}" type="datetime1">
              <a:rPr lang="en-CA" smtClean="0"/>
              <a:t>2023-10-17</a:t>
            </a:fld>
            <a:endParaRPr lang="en-CA"/>
          </a:p>
        </p:txBody>
      </p:sp>
      <p:sp>
        <p:nvSpPr>
          <p:cNvPr id="3" name="Footer Placeholder 2"/>
          <p:cNvSpPr>
            <a:spLocks noGrp="1"/>
          </p:cNvSpPr>
          <p:nvPr>
            <p:ph type="ftr" sz="quarter" idx="11"/>
          </p:nvPr>
        </p:nvSpPr>
        <p:spPr/>
        <p:txBody>
          <a:bodyPr/>
          <a:lstStyle/>
          <a:p>
            <a:r>
              <a:rPr lang="en-US"/>
              <a:t>Barrantagh Investment Management|100 Yonge St., Suite 1700, Toronto, ON, M5C 2W1|416.868.6295</a:t>
            </a:r>
            <a:endParaRPr lang="en-CA"/>
          </a:p>
        </p:txBody>
      </p:sp>
      <p:sp>
        <p:nvSpPr>
          <p:cNvPr id="4" name="Slide Number Placeholder 3"/>
          <p:cNvSpPr>
            <a:spLocks noGrp="1"/>
          </p:cNvSpPr>
          <p:nvPr>
            <p:ph type="sldNum" sz="quarter" idx="12"/>
          </p:nvPr>
        </p:nvSpPr>
        <p:spPr/>
        <p:txBody>
          <a:bodyPr/>
          <a:lstStyle/>
          <a:p>
            <a:fld id="{BD11D759-A885-4FDE-ADC7-495019FAEC82}" type="slidenum">
              <a:rPr lang="en-CA" smtClean="0"/>
              <a:t>‹#›</a:t>
            </a:fld>
            <a:endParaRPr lang="en-CA"/>
          </a:p>
        </p:txBody>
      </p:sp>
    </p:spTree>
    <p:extLst>
      <p:ext uri="{BB962C8B-B14F-4D97-AF65-F5344CB8AC3E}">
        <p14:creationId xmlns:p14="http://schemas.microsoft.com/office/powerpoint/2010/main" val="2271174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F4978F0-B976-4657-8487-B7A8D6D39C67}" type="datetime1">
              <a:rPr lang="en-CA" smtClean="0"/>
              <a:t>2023-10-17</a:t>
            </a:fld>
            <a:endParaRPr lang="en-CA"/>
          </a:p>
        </p:txBody>
      </p:sp>
      <p:sp>
        <p:nvSpPr>
          <p:cNvPr id="6" name="Footer Placeholder 5"/>
          <p:cNvSpPr>
            <a:spLocks noGrp="1"/>
          </p:cNvSpPr>
          <p:nvPr>
            <p:ph type="ftr" sz="quarter" idx="11"/>
          </p:nvPr>
        </p:nvSpPr>
        <p:spPr/>
        <p:txBody>
          <a:bodyPr/>
          <a:lstStyle/>
          <a:p>
            <a:r>
              <a:rPr lang="en-US"/>
              <a:t>Barrantagh Investment Management|100 Yonge St., Suite 1700, Toronto, ON, M5C 2W1|416.868.6295</a:t>
            </a:r>
            <a:endParaRPr lang="en-CA"/>
          </a:p>
        </p:txBody>
      </p:sp>
      <p:sp>
        <p:nvSpPr>
          <p:cNvPr id="7" name="Slide Number Placeholder 6"/>
          <p:cNvSpPr>
            <a:spLocks noGrp="1"/>
          </p:cNvSpPr>
          <p:nvPr>
            <p:ph type="sldNum" sz="quarter" idx="12"/>
          </p:nvPr>
        </p:nvSpPr>
        <p:spPr/>
        <p:txBody>
          <a:bodyPr/>
          <a:lstStyle/>
          <a:p>
            <a:fld id="{BD11D759-A885-4FDE-ADC7-495019FAEC82}" type="slidenum">
              <a:rPr lang="en-CA" smtClean="0"/>
              <a:t>‹#›</a:t>
            </a:fld>
            <a:endParaRPr lang="en-CA"/>
          </a:p>
        </p:txBody>
      </p:sp>
    </p:spTree>
    <p:extLst>
      <p:ext uri="{BB962C8B-B14F-4D97-AF65-F5344CB8AC3E}">
        <p14:creationId xmlns:p14="http://schemas.microsoft.com/office/powerpoint/2010/main" val="2443181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335C687-A3E5-4690-BA22-B9CA99708D02}" type="datetime1">
              <a:rPr lang="en-CA" smtClean="0"/>
              <a:t>2023-10-17</a:t>
            </a:fld>
            <a:endParaRPr lang="en-CA"/>
          </a:p>
        </p:txBody>
      </p:sp>
      <p:sp>
        <p:nvSpPr>
          <p:cNvPr id="6" name="Footer Placeholder 5"/>
          <p:cNvSpPr>
            <a:spLocks noGrp="1"/>
          </p:cNvSpPr>
          <p:nvPr>
            <p:ph type="ftr" sz="quarter" idx="11"/>
          </p:nvPr>
        </p:nvSpPr>
        <p:spPr/>
        <p:txBody>
          <a:bodyPr/>
          <a:lstStyle/>
          <a:p>
            <a:r>
              <a:rPr lang="en-US"/>
              <a:t>Barrantagh Investment Management|100 Yonge St., Suite 1700, Toronto, ON, M5C 2W1|416.868.6295</a:t>
            </a:r>
            <a:endParaRPr lang="en-CA"/>
          </a:p>
        </p:txBody>
      </p:sp>
      <p:sp>
        <p:nvSpPr>
          <p:cNvPr id="7" name="Slide Number Placeholder 6"/>
          <p:cNvSpPr>
            <a:spLocks noGrp="1"/>
          </p:cNvSpPr>
          <p:nvPr>
            <p:ph type="sldNum" sz="quarter" idx="12"/>
          </p:nvPr>
        </p:nvSpPr>
        <p:spPr/>
        <p:txBody>
          <a:bodyPr/>
          <a:lstStyle/>
          <a:p>
            <a:fld id="{BD11D759-A885-4FDE-ADC7-495019FAEC82}" type="slidenum">
              <a:rPr lang="en-CA" smtClean="0"/>
              <a:t>‹#›</a:t>
            </a:fld>
            <a:endParaRPr lang="en-CA"/>
          </a:p>
        </p:txBody>
      </p:sp>
    </p:spTree>
    <p:extLst>
      <p:ext uri="{BB962C8B-B14F-4D97-AF65-F5344CB8AC3E}">
        <p14:creationId xmlns:p14="http://schemas.microsoft.com/office/powerpoint/2010/main" val="4094672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3F59071-16AA-4BC6-AAEA-519406139615}" type="datetime1">
              <a:rPr lang="en-CA" smtClean="0"/>
              <a:t>2023-10-17</a:t>
            </a:fld>
            <a:endParaRPr lang="en-CA"/>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Barrantagh Investment Management|100 Yonge St., Suite 1700, Toronto, ON, M5C 2W1|416.868.6295</a:t>
            </a:r>
            <a:endParaRPr lang="en-CA"/>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BD11D759-A885-4FDE-ADC7-495019FAEC82}" type="slidenum">
              <a:rPr lang="en-CA" smtClean="0"/>
              <a:t>‹#›</a:t>
            </a:fld>
            <a:endParaRPr lang="en-CA"/>
          </a:p>
        </p:txBody>
      </p:sp>
    </p:spTree>
    <p:extLst>
      <p:ext uri="{BB962C8B-B14F-4D97-AF65-F5344CB8AC3E}">
        <p14:creationId xmlns:p14="http://schemas.microsoft.com/office/powerpoint/2010/main" val="21442517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package" Target="../embeddings/Microsoft_Excel_Worksheet.xlsx"/><Relationship Id="rId7" Type="http://schemas.openxmlformats.org/officeDocument/2006/relationships/image" Target="../media/image3.emf"/><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package" Target="../embeddings/Microsoft_Excel_Worksheet2.xlsx"/><Relationship Id="rId5" Type="http://schemas.openxmlformats.org/officeDocument/2006/relationships/chart" Target="../charts/chart1.xml"/><Relationship Id="rId10" Type="http://schemas.openxmlformats.org/officeDocument/2006/relationships/image" Target="../media/image5.png"/><Relationship Id="rId4" Type="http://schemas.openxmlformats.org/officeDocument/2006/relationships/image" Target="../media/image2.emf"/><Relationship Id="rId9"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Excel_Worksheet3.xlsx"/><Relationship Id="rId7" Type="http://schemas.openxmlformats.org/officeDocument/2006/relationships/image" Target="../media/image8.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chart" Target="../charts/chart3.xml"/><Relationship Id="rId4" Type="http://schemas.openxmlformats.org/officeDocument/2006/relationships/image" Target="../media/image6.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ext&#10;&#10;Description automatically generated">
            <a:extLst>
              <a:ext uri="{FF2B5EF4-FFF2-40B4-BE49-F238E27FC236}">
                <a16:creationId xmlns:a16="http://schemas.microsoft.com/office/drawing/2014/main" id="{D481EAAB-9459-4492-A752-AC4B43EEFA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33924" y="0"/>
            <a:ext cx="2011680" cy="594360"/>
          </a:xfrm>
          <a:prstGeom prst="rect">
            <a:avLst/>
          </a:prstGeom>
        </p:spPr>
      </p:pic>
      <p:sp>
        <p:nvSpPr>
          <p:cNvPr id="10" name="Footer Placeholder 9">
            <a:extLst>
              <a:ext uri="{FF2B5EF4-FFF2-40B4-BE49-F238E27FC236}">
                <a16:creationId xmlns:a16="http://schemas.microsoft.com/office/drawing/2014/main" id="{6DA42A4F-E522-41E6-A2D5-CD5CC7219C46}"/>
              </a:ext>
            </a:extLst>
          </p:cNvPr>
          <p:cNvSpPr>
            <a:spLocks noGrp="1"/>
          </p:cNvSpPr>
          <p:nvPr>
            <p:ph type="ftr" sz="quarter" idx="11"/>
          </p:nvPr>
        </p:nvSpPr>
        <p:spPr>
          <a:xfrm>
            <a:off x="1" y="8892000"/>
            <a:ext cx="6857999" cy="252000"/>
          </a:xfrm>
        </p:spPr>
        <p:txBody>
          <a:bodyPr/>
          <a:lstStyle/>
          <a:p>
            <a:r>
              <a:rPr lang="en-US" dirty="0">
                <a:solidFill>
                  <a:srgbClr val="002060"/>
                </a:solidFill>
              </a:rPr>
              <a:t>Barrantagh Investment Management|100 Yonge St., Suite 1700, Toronto, ON, M5C 2W1|416.868.6295</a:t>
            </a:r>
            <a:endParaRPr lang="en-CA" dirty="0">
              <a:solidFill>
                <a:srgbClr val="002060"/>
              </a:solidFill>
            </a:endParaRPr>
          </a:p>
        </p:txBody>
      </p:sp>
      <p:sp>
        <p:nvSpPr>
          <p:cNvPr id="3" name="TextBox 2">
            <a:extLst>
              <a:ext uri="{FF2B5EF4-FFF2-40B4-BE49-F238E27FC236}">
                <a16:creationId xmlns:a16="http://schemas.microsoft.com/office/drawing/2014/main" id="{BE612DDE-D2BB-4D0B-8C30-58844EFEE854}"/>
              </a:ext>
            </a:extLst>
          </p:cNvPr>
          <p:cNvSpPr txBox="1"/>
          <p:nvPr/>
        </p:nvSpPr>
        <p:spPr>
          <a:xfrm>
            <a:off x="-25297" y="3343412"/>
            <a:ext cx="3429000" cy="2160335"/>
          </a:xfrm>
          <a:prstGeom prst="rect">
            <a:avLst/>
          </a:prstGeom>
          <a:noFill/>
        </p:spPr>
        <p:txBody>
          <a:bodyPr wrap="square" rtlCol="0">
            <a:spAutoFit/>
          </a:bodyPr>
          <a:lstStyle/>
          <a:p>
            <a:pPr algn="just">
              <a:lnSpc>
                <a:spcPct val="107000"/>
              </a:lnSpc>
              <a:spcAft>
                <a:spcPts val="800"/>
              </a:spcAft>
            </a:pPr>
            <a:r>
              <a:rPr lang="en-CA" sz="900" dirty="0">
                <a:effectLst/>
                <a:latin typeface="Calibri" panose="020F0502020204030204" pitchFamily="34" charset="0"/>
                <a:ea typeface="Calibri" panose="020F0502020204030204" pitchFamily="34" charset="0"/>
                <a:cs typeface="Times New Roman" panose="02020603050405020304" pitchFamily="18" charset="0"/>
              </a:rPr>
              <a:t>Barrantagh Investment Management Inc. is a bottom-up, value driven investment manager with over 20 years history of offering investment services to both high net worth and institutional clients. Our investment philosophy is based on three key values. When we look for investment ideas we start with superior businesses with clear competitive advantages and the ability to sustain their profitability throughout the full cycle. Once identified, we look to interview management and ensure they are quality people with goals and targets that align with shareholders. This includes a proven track record of conservative and clear business strategy. The final tenet is our buy and sell discipline around attractive prices, based our independent valuation. We use our own cash flow analysis to establish both buy and sell targets in order to build our high conviction and focused portfolios.</a:t>
            </a:r>
            <a:endParaRPr lang="en-CA"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C55D8422-0E0F-4E16-AEA5-FB0965B400FD}"/>
              </a:ext>
            </a:extLst>
          </p:cNvPr>
          <p:cNvSpPr txBox="1"/>
          <p:nvPr/>
        </p:nvSpPr>
        <p:spPr>
          <a:xfrm>
            <a:off x="2490" y="5791067"/>
            <a:ext cx="3565603" cy="384721"/>
          </a:xfrm>
          <a:prstGeom prst="rect">
            <a:avLst/>
          </a:prstGeom>
          <a:noFill/>
        </p:spPr>
        <p:txBody>
          <a:bodyPr wrap="square" rtlCol="0">
            <a:spAutoFit/>
          </a:bodyPr>
          <a:lstStyle/>
          <a:p>
            <a:r>
              <a:rPr lang="en-CA" sz="1000" b="1" dirty="0"/>
              <a:t>Current Portfolio – Equity Sectors</a:t>
            </a:r>
          </a:p>
          <a:p>
            <a:r>
              <a:rPr lang="en-CA" sz="900" dirty="0"/>
              <a:t>Portfolio Date : Sept 30, 2023</a:t>
            </a:r>
          </a:p>
        </p:txBody>
      </p:sp>
      <p:sp>
        <p:nvSpPr>
          <p:cNvPr id="25" name="TextBox 24">
            <a:extLst>
              <a:ext uri="{FF2B5EF4-FFF2-40B4-BE49-F238E27FC236}">
                <a16:creationId xmlns:a16="http://schemas.microsoft.com/office/drawing/2014/main" id="{0B4CD19C-DBDD-4D7E-B7CE-89DB797E095D}"/>
              </a:ext>
            </a:extLst>
          </p:cNvPr>
          <p:cNvSpPr txBox="1"/>
          <p:nvPr/>
        </p:nvSpPr>
        <p:spPr>
          <a:xfrm>
            <a:off x="3423172" y="647999"/>
            <a:ext cx="2802809" cy="384721"/>
          </a:xfrm>
          <a:prstGeom prst="rect">
            <a:avLst/>
          </a:prstGeom>
          <a:noFill/>
        </p:spPr>
        <p:txBody>
          <a:bodyPr wrap="square" rtlCol="0">
            <a:spAutoFit/>
          </a:bodyPr>
          <a:lstStyle/>
          <a:p>
            <a:r>
              <a:rPr lang="en-CA" sz="1000" b="1" dirty="0"/>
              <a:t>Investment Growth (CDN$) *</a:t>
            </a:r>
          </a:p>
          <a:p>
            <a:r>
              <a:rPr lang="en-CA" sz="900" dirty="0"/>
              <a:t>Time Period: Jan 1 2008 to Sept 30, 2023</a:t>
            </a:r>
          </a:p>
        </p:txBody>
      </p:sp>
      <p:sp>
        <p:nvSpPr>
          <p:cNvPr id="11" name="TextBox 10">
            <a:extLst>
              <a:ext uri="{FF2B5EF4-FFF2-40B4-BE49-F238E27FC236}">
                <a16:creationId xmlns:a16="http://schemas.microsoft.com/office/drawing/2014/main" id="{5416F1AD-4E87-434F-8609-B6F0F14C0D51}"/>
              </a:ext>
            </a:extLst>
          </p:cNvPr>
          <p:cNvSpPr txBox="1"/>
          <p:nvPr/>
        </p:nvSpPr>
        <p:spPr>
          <a:xfrm>
            <a:off x="3423171" y="8100606"/>
            <a:ext cx="3397803" cy="738664"/>
          </a:xfrm>
          <a:prstGeom prst="rect">
            <a:avLst/>
          </a:prstGeom>
          <a:noFill/>
        </p:spPr>
        <p:txBody>
          <a:bodyPr wrap="square" rtlCol="0">
            <a:spAutoFit/>
          </a:bodyPr>
          <a:lstStyle/>
          <a:p>
            <a:pPr algn="just"/>
            <a:r>
              <a:rPr lang="en-US" sz="600" b="0" i="0" u="none" strike="noStrike" baseline="0" dirty="0"/>
              <a:t>* Barrantagh Small Cap Canadian Equity Composite performance is used to reflect periods prior to Fund Inception. Investment returns shown are provided for informational purposes only and are calculated net of management fees, trading and operating expenses. Returns are annualized for periods greater than 1 year and calculated on a total return basis which includes changes in net asset value, income and capital gains (losses). Returns do not include the impact of any sales, redemption, optional charges, or any income taxes payable by the unitholder. Past performance is no guarantee of future performance and future performance will fluctuate with future market outcomes.</a:t>
            </a:r>
            <a:endParaRPr lang="en-CA" sz="600" dirty="0"/>
          </a:p>
        </p:txBody>
      </p:sp>
      <p:sp>
        <p:nvSpPr>
          <p:cNvPr id="23" name="TextBox 22">
            <a:extLst>
              <a:ext uri="{FF2B5EF4-FFF2-40B4-BE49-F238E27FC236}">
                <a16:creationId xmlns:a16="http://schemas.microsoft.com/office/drawing/2014/main" id="{67E920A3-3F06-4939-888F-1BE51B68F9F1}"/>
              </a:ext>
            </a:extLst>
          </p:cNvPr>
          <p:cNvSpPr txBox="1"/>
          <p:nvPr/>
        </p:nvSpPr>
        <p:spPr>
          <a:xfrm>
            <a:off x="3380168" y="4594987"/>
            <a:ext cx="2802809" cy="246221"/>
          </a:xfrm>
          <a:prstGeom prst="rect">
            <a:avLst/>
          </a:prstGeom>
          <a:noFill/>
        </p:spPr>
        <p:txBody>
          <a:bodyPr wrap="square" rtlCol="0">
            <a:spAutoFit/>
          </a:bodyPr>
          <a:lstStyle/>
          <a:p>
            <a:r>
              <a:rPr lang="en-CA" sz="1000" b="1" dirty="0"/>
              <a:t>Investment Annual Performance Chart *</a:t>
            </a:r>
          </a:p>
        </p:txBody>
      </p:sp>
      <p:sp>
        <p:nvSpPr>
          <p:cNvPr id="26" name="TextBox 25">
            <a:extLst>
              <a:ext uri="{FF2B5EF4-FFF2-40B4-BE49-F238E27FC236}">
                <a16:creationId xmlns:a16="http://schemas.microsoft.com/office/drawing/2014/main" id="{FEB77D58-CA41-4436-8DA3-399BA477C45A}"/>
              </a:ext>
            </a:extLst>
          </p:cNvPr>
          <p:cNvSpPr txBox="1"/>
          <p:nvPr/>
        </p:nvSpPr>
        <p:spPr>
          <a:xfrm>
            <a:off x="0" y="723"/>
            <a:ext cx="4473575" cy="576000"/>
          </a:xfrm>
          <a:prstGeom prst="rect">
            <a:avLst/>
          </a:prstGeom>
          <a:solidFill>
            <a:schemeClr val="accent1">
              <a:lumMod val="75000"/>
            </a:schemeClr>
          </a:solidFill>
        </p:spPr>
        <p:txBody>
          <a:bodyPr wrap="square" rtlCol="0" anchor="ctr">
            <a:spAutoFit/>
          </a:bodyPr>
          <a:lstStyle/>
          <a:p>
            <a:r>
              <a:rPr lang="en-CA" b="1" dirty="0">
                <a:solidFill>
                  <a:schemeClr val="bg1"/>
                </a:solidFill>
              </a:rPr>
              <a:t>Barrantagh Small Cap Canadian Equity Fund</a:t>
            </a:r>
            <a:endParaRPr lang="en-CA" b="1" dirty="0">
              <a:solidFill>
                <a:schemeClr val="bg1"/>
              </a:solidFill>
              <a:highlight>
                <a:srgbClr val="000080"/>
              </a:highlight>
            </a:endParaRPr>
          </a:p>
        </p:txBody>
      </p:sp>
      <p:graphicFrame>
        <p:nvGraphicFramePr>
          <p:cNvPr id="20" name="Object 19">
            <a:extLst>
              <a:ext uri="{FF2B5EF4-FFF2-40B4-BE49-F238E27FC236}">
                <a16:creationId xmlns:a16="http://schemas.microsoft.com/office/drawing/2014/main" id="{2598F7D8-2FC3-E64B-7BFC-A9E8DF66828D}"/>
              </a:ext>
            </a:extLst>
          </p:cNvPr>
          <p:cNvGraphicFramePr>
            <a:graphicFrameLocks noChangeAspect="1"/>
          </p:cNvGraphicFramePr>
          <p:nvPr>
            <p:extLst>
              <p:ext uri="{D42A27DB-BD31-4B8C-83A1-F6EECF244321}">
                <p14:modId xmlns:p14="http://schemas.microsoft.com/office/powerpoint/2010/main" val="3907630873"/>
              </p:ext>
            </p:extLst>
          </p:nvPr>
        </p:nvGraphicFramePr>
        <p:xfrm>
          <a:off x="3376613" y="3579813"/>
          <a:ext cx="3533775" cy="638175"/>
        </p:xfrm>
        <a:graphic>
          <a:graphicData uri="http://schemas.openxmlformats.org/presentationml/2006/ole">
            <mc:AlternateContent xmlns:mc="http://schemas.openxmlformats.org/markup-compatibility/2006">
              <mc:Choice xmlns:v="urn:schemas-microsoft-com:vml" Requires="v">
                <p:oleObj name="Worksheet" r:id="rId3" imgW="6499895" imgH="1173354" progId="Excel.Sheet.12">
                  <p:embed/>
                </p:oleObj>
              </mc:Choice>
              <mc:Fallback>
                <p:oleObj name="Worksheet" r:id="rId3" imgW="6499895" imgH="1173354" progId="Excel.Sheet.12">
                  <p:embed/>
                  <p:pic>
                    <p:nvPicPr>
                      <p:cNvPr id="0" name=""/>
                      <p:cNvPicPr/>
                      <p:nvPr/>
                    </p:nvPicPr>
                    <p:blipFill>
                      <a:blip r:embed="rId4"/>
                      <a:stretch>
                        <a:fillRect/>
                      </a:stretch>
                    </p:blipFill>
                    <p:spPr>
                      <a:xfrm>
                        <a:off x="3376613" y="3579813"/>
                        <a:ext cx="3533775" cy="638175"/>
                      </a:xfrm>
                      <a:prstGeom prst="rect">
                        <a:avLst/>
                      </a:prstGeom>
                    </p:spPr>
                  </p:pic>
                </p:oleObj>
              </mc:Fallback>
            </mc:AlternateContent>
          </a:graphicData>
        </a:graphic>
      </p:graphicFrame>
      <p:graphicFrame>
        <p:nvGraphicFramePr>
          <p:cNvPr id="13" name="Chart 12">
            <a:extLst>
              <a:ext uri="{FF2B5EF4-FFF2-40B4-BE49-F238E27FC236}">
                <a16:creationId xmlns:a16="http://schemas.microsoft.com/office/drawing/2014/main" id="{8AA08DCC-C888-B62D-93AD-18CD01B4B310}"/>
              </a:ext>
            </a:extLst>
          </p:cNvPr>
          <p:cNvGraphicFramePr/>
          <p:nvPr>
            <p:extLst>
              <p:ext uri="{D42A27DB-BD31-4B8C-83A1-F6EECF244321}">
                <p14:modId xmlns:p14="http://schemas.microsoft.com/office/powerpoint/2010/main" val="1058143804"/>
              </p:ext>
            </p:extLst>
          </p:nvPr>
        </p:nvGraphicFramePr>
        <p:xfrm>
          <a:off x="-182797" y="5945597"/>
          <a:ext cx="3744000" cy="2988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 name="Object 1">
            <a:extLst>
              <a:ext uri="{FF2B5EF4-FFF2-40B4-BE49-F238E27FC236}">
                <a16:creationId xmlns:a16="http://schemas.microsoft.com/office/drawing/2014/main" id="{C9AE43F5-49DB-1765-4C51-B6785D177634}"/>
              </a:ext>
            </a:extLst>
          </p:cNvPr>
          <p:cNvGraphicFramePr>
            <a:graphicFrameLocks noChangeAspect="1"/>
          </p:cNvGraphicFramePr>
          <p:nvPr>
            <p:extLst>
              <p:ext uri="{D42A27DB-BD31-4B8C-83A1-F6EECF244321}">
                <p14:modId xmlns:p14="http://schemas.microsoft.com/office/powerpoint/2010/main" val="2388386183"/>
              </p:ext>
            </p:extLst>
          </p:nvPr>
        </p:nvGraphicFramePr>
        <p:xfrm>
          <a:off x="-4763" y="2773363"/>
          <a:ext cx="3392488" cy="319087"/>
        </p:xfrm>
        <a:graphic>
          <a:graphicData uri="http://schemas.openxmlformats.org/presentationml/2006/ole">
            <mc:AlternateContent xmlns:mc="http://schemas.openxmlformats.org/markup-compatibility/2006">
              <mc:Choice xmlns:v="urn:schemas-microsoft-com:vml" Requires="v">
                <p:oleObj name="Worksheet" r:id="rId6" imgW="3215711" imgH="319851" progId="Excel.Sheet.12">
                  <p:embed/>
                </p:oleObj>
              </mc:Choice>
              <mc:Fallback>
                <p:oleObj name="Worksheet" r:id="rId6" imgW="3215711" imgH="319851" progId="Excel.Sheet.12">
                  <p:embed/>
                  <p:pic>
                    <p:nvPicPr>
                      <p:cNvPr id="0" name=""/>
                      <p:cNvPicPr/>
                      <p:nvPr/>
                    </p:nvPicPr>
                    <p:blipFill>
                      <a:blip r:embed="rId7"/>
                      <a:stretch>
                        <a:fillRect/>
                      </a:stretch>
                    </p:blipFill>
                    <p:spPr>
                      <a:xfrm>
                        <a:off x="-4763" y="2773363"/>
                        <a:ext cx="3392488" cy="319087"/>
                      </a:xfrm>
                      <a:prstGeom prst="rect">
                        <a:avLst/>
                      </a:prstGeom>
                    </p:spPr>
                  </p:pic>
                </p:oleObj>
              </mc:Fallback>
            </mc:AlternateContent>
          </a:graphicData>
        </a:graphic>
      </p:graphicFrame>
      <p:pic>
        <p:nvPicPr>
          <p:cNvPr id="27" name="Picture 26">
            <a:extLst>
              <a:ext uri="{FF2B5EF4-FFF2-40B4-BE49-F238E27FC236}">
                <a16:creationId xmlns:a16="http://schemas.microsoft.com/office/drawing/2014/main" id="{BE11448B-4090-1C10-94CE-02E5DF331D07}"/>
              </a:ext>
            </a:extLst>
          </p:cNvPr>
          <p:cNvPicPr>
            <a:picLocks noChangeAspect="1"/>
          </p:cNvPicPr>
          <p:nvPr/>
        </p:nvPicPr>
        <p:blipFill rotWithShape="1">
          <a:blip r:embed="rId8"/>
          <a:srcRect r="41975"/>
          <a:stretch/>
        </p:blipFill>
        <p:spPr>
          <a:xfrm>
            <a:off x="-155559" y="612689"/>
            <a:ext cx="3456732" cy="1970532"/>
          </a:xfrm>
          <a:prstGeom prst="rect">
            <a:avLst/>
          </a:prstGeom>
        </p:spPr>
      </p:pic>
      <p:graphicFrame>
        <p:nvGraphicFramePr>
          <p:cNvPr id="5" name="Chart 4">
            <a:extLst>
              <a:ext uri="{FF2B5EF4-FFF2-40B4-BE49-F238E27FC236}">
                <a16:creationId xmlns:a16="http://schemas.microsoft.com/office/drawing/2014/main" id="{00000000-0008-0000-0600-000014000000}"/>
              </a:ext>
            </a:extLst>
          </p:cNvPr>
          <p:cNvGraphicFramePr>
            <a:graphicFrameLocks/>
          </p:cNvGraphicFramePr>
          <p:nvPr>
            <p:extLst>
              <p:ext uri="{D42A27DB-BD31-4B8C-83A1-F6EECF244321}">
                <p14:modId xmlns:p14="http://schemas.microsoft.com/office/powerpoint/2010/main" val="3418646891"/>
              </p:ext>
            </p:extLst>
          </p:nvPr>
        </p:nvGraphicFramePr>
        <p:xfrm>
          <a:off x="3349794" y="4815768"/>
          <a:ext cx="3508206" cy="3265831"/>
        </p:xfrm>
        <a:graphic>
          <a:graphicData uri="http://schemas.openxmlformats.org/drawingml/2006/chart">
            <c:chart xmlns:c="http://schemas.openxmlformats.org/drawingml/2006/chart" xmlns:r="http://schemas.openxmlformats.org/officeDocument/2006/relationships" r:id="rId9"/>
          </a:graphicData>
        </a:graphic>
      </p:graphicFrame>
      <p:pic>
        <p:nvPicPr>
          <p:cNvPr id="7" name="Picture 6">
            <a:extLst>
              <a:ext uri="{FF2B5EF4-FFF2-40B4-BE49-F238E27FC236}">
                <a16:creationId xmlns:a16="http://schemas.microsoft.com/office/drawing/2014/main" id="{4E20D22C-93D7-A933-605B-75F5C027F7B6}"/>
              </a:ext>
            </a:extLst>
          </p:cNvPr>
          <p:cNvPicPr>
            <a:picLocks noChangeAspect="1"/>
          </p:cNvPicPr>
          <p:nvPr/>
        </p:nvPicPr>
        <p:blipFill>
          <a:blip r:embed="rId10"/>
          <a:stretch>
            <a:fillRect/>
          </a:stretch>
        </p:blipFill>
        <p:spPr>
          <a:xfrm>
            <a:off x="3423171" y="1037228"/>
            <a:ext cx="3456732" cy="2048434"/>
          </a:xfrm>
          <a:prstGeom prst="rect">
            <a:avLst/>
          </a:prstGeom>
        </p:spPr>
      </p:pic>
    </p:spTree>
    <p:extLst>
      <p:ext uri="{BB962C8B-B14F-4D97-AF65-F5344CB8AC3E}">
        <p14:creationId xmlns:p14="http://schemas.microsoft.com/office/powerpoint/2010/main" val="2210508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A38A840-687E-42CA-9985-7F0AAE57BD1B}"/>
              </a:ext>
            </a:extLst>
          </p:cNvPr>
          <p:cNvSpPr txBox="1"/>
          <p:nvPr/>
        </p:nvSpPr>
        <p:spPr>
          <a:xfrm>
            <a:off x="0" y="0"/>
            <a:ext cx="4473575" cy="576000"/>
          </a:xfrm>
          <a:prstGeom prst="rect">
            <a:avLst/>
          </a:prstGeom>
          <a:solidFill>
            <a:schemeClr val="accent1">
              <a:lumMod val="75000"/>
            </a:schemeClr>
          </a:solidFill>
        </p:spPr>
        <p:txBody>
          <a:bodyPr wrap="square" rtlCol="0" anchor="ctr">
            <a:spAutoFit/>
          </a:bodyPr>
          <a:lstStyle/>
          <a:p>
            <a:r>
              <a:rPr lang="en-CA" b="1" dirty="0">
                <a:solidFill>
                  <a:schemeClr val="bg1"/>
                </a:solidFill>
              </a:rPr>
              <a:t>Barrantagh Small Cap Canadian Equity Fund</a:t>
            </a:r>
            <a:endParaRPr lang="en-CA" b="1" dirty="0">
              <a:solidFill>
                <a:schemeClr val="bg1"/>
              </a:solidFill>
              <a:highlight>
                <a:srgbClr val="000080"/>
              </a:highlight>
            </a:endParaRPr>
          </a:p>
        </p:txBody>
      </p:sp>
      <p:pic>
        <p:nvPicPr>
          <p:cNvPr id="5" name="Picture 4" descr="Text&#10;&#10;Description automatically generated">
            <a:extLst>
              <a:ext uri="{FF2B5EF4-FFF2-40B4-BE49-F238E27FC236}">
                <a16:creationId xmlns:a16="http://schemas.microsoft.com/office/drawing/2014/main" id="{BF8B62B4-B028-4EEC-A5BE-A81DCC757B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33924" y="11217"/>
            <a:ext cx="2011680" cy="594360"/>
          </a:xfrm>
          <a:prstGeom prst="rect">
            <a:avLst/>
          </a:prstGeom>
        </p:spPr>
      </p:pic>
      <p:sp>
        <p:nvSpPr>
          <p:cNvPr id="9" name="TextBox 8">
            <a:extLst>
              <a:ext uri="{FF2B5EF4-FFF2-40B4-BE49-F238E27FC236}">
                <a16:creationId xmlns:a16="http://schemas.microsoft.com/office/drawing/2014/main" id="{B38FE7A0-7283-4742-9E0A-0B0D2F73826A}"/>
              </a:ext>
            </a:extLst>
          </p:cNvPr>
          <p:cNvSpPr txBox="1"/>
          <p:nvPr/>
        </p:nvSpPr>
        <p:spPr>
          <a:xfrm>
            <a:off x="3334759" y="743304"/>
            <a:ext cx="3483978" cy="230832"/>
          </a:xfrm>
          <a:prstGeom prst="rect">
            <a:avLst/>
          </a:prstGeom>
          <a:noFill/>
        </p:spPr>
        <p:txBody>
          <a:bodyPr wrap="square">
            <a:spAutoFit/>
          </a:bodyPr>
          <a:lstStyle/>
          <a:p>
            <a:r>
              <a:rPr lang="en-CA" sz="900" b="1" i="0" u="none" strike="noStrike" baseline="0" dirty="0">
                <a:latin typeface="Calibri" panose="020F0502020204030204" pitchFamily="34" charset="0"/>
              </a:rPr>
              <a:t>Industry Distribution vs. Benchmark (</a:t>
            </a:r>
            <a:r>
              <a:rPr lang="en-CA" sz="900" b="1" dirty="0">
                <a:latin typeface="Calibri" panose="020F0502020204030204" pitchFamily="34" charset="0"/>
              </a:rPr>
              <a:t>Sept</a:t>
            </a:r>
            <a:r>
              <a:rPr lang="en-CA" sz="900" b="1" i="0" u="none" strike="noStrike" baseline="0" dirty="0">
                <a:latin typeface="Calibri" panose="020F0502020204030204" pitchFamily="34" charset="0"/>
              </a:rPr>
              <a:t> 30, 2023)</a:t>
            </a:r>
            <a:endParaRPr lang="en-CA" sz="900" dirty="0"/>
          </a:p>
        </p:txBody>
      </p:sp>
      <p:sp>
        <p:nvSpPr>
          <p:cNvPr id="14" name="TextBox 13">
            <a:extLst>
              <a:ext uri="{FF2B5EF4-FFF2-40B4-BE49-F238E27FC236}">
                <a16:creationId xmlns:a16="http://schemas.microsoft.com/office/drawing/2014/main" id="{1A7F5836-E1B2-4105-8EE4-B69D232DA5FA}"/>
              </a:ext>
            </a:extLst>
          </p:cNvPr>
          <p:cNvSpPr txBox="1"/>
          <p:nvPr/>
        </p:nvSpPr>
        <p:spPr>
          <a:xfrm>
            <a:off x="12193" y="5921255"/>
            <a:ext cx="6818736" cy="3162404"/>
          </a:xfrm>
          <a:prstGeom prst="rect">
            <a:avLst/>
          </a:prstGeom>
          <a:noFill/>
        </p:spPr>
        <p:txBody>
          <a:bodyPr wrap="square" rtlCol="0">
            <a:spAutoFit/>
          </a:bodyPr>
          <a:lstStyle/>
          <a:p>
            <a:r>
              <a:rPr lang="en-US" sz="1050" b="1" dirty="0"/>
              <a:t>Third Quarter Commentary</a:t>
            </a:r>
          </a:p>
          <a:p>
            <a:pPr algn="just"/>
            <a:r>
              <a:rPr lang="en-CA" sz="900" dirty="0">
                <a:effectLst/>
                <a:latin typeface="Calibri" panose="020F0502020204030204" pitchFamily="34" charset="0"/>
                <a:ea typeface="Times New Roman" panose="02020603050405020304" pitchFamily="18" charset="0"/>
              </a:rPr>
              <a:t>Canadian equity markets turned red during the third quarter, with negative momentum accelerating in September. Overall performance was buoyed by the energy sector (supported by rising oil prices), while under the surface pain was inflicted on areas with rate-sensitivity (defensives, utilities, real estate, etc.), as the “higher-for-longer” market narrative solidified.</a:t>
            </a:r>
            <a:endParaRPr lang="en-CA" sz="1200" dirty="0">
              <a:effectLst/>
              <a:latin typeface="Times New Roman" panose="02020603050405020304" pitchFamily="18" charset="0"/>
              <a:ea typeface="Times New Roman" panose="02020603050405020304" pitchFamily="18" charset="0"/>
            </a:endParaRPr>
          </a:p>
          <a:p>
            <a:pPr algn="just"/>
            <a:r>
              <a:rPr lang="en-CA" sz="900" dirty="0">
                <a:effectLst/>
                <a:latin typeface="Calibri" panose="020F0502020204030204" pitchFamily="34" charset="0"/>
                <a:ea typeface="Times New Roman" panose="02020603050405020304" pitchFamily="18" charset="0"/>
              </a:rPr>
              <a:t> </a:t>
            </a:r>
            <a:endParaRPr lang="en-CA" sz="1200" dirty="0">
              <a:effectLst/>
              <a:latin typeface="Times New Roman" panose="02020603050405020304" pitchFamily="18" charset="0"/>
              <a:ea typeface="Times New Roman" panose="02020603050405020304" pitchFamily="18" charset="0"/>
            </a:endParaRPr>
          </a:p>
          <a:p>
            <a:pPr algn="just"/>
            <a:r>
              <a:rPr lang="en-CA" sz="900" dirty="0">
                <a:effectLst/>
                <a:latin typeface="Calibri" panose="020F0502020204030204" pitchFamily="34" charset="0"/>
                <a:ea typeface="Times New Roman" panose="02020603050405020304" pitchFamily="18" charset="0"/>
              </a:rPr>
              <a:t>Much has been written this year about the poor breadth this market “rally” has entailed. In the U.S. context, the bellwether cap-weighted S&amp;P 500 is up ~13% year-to-date while the equal-weight equivalent is up just ~1%, as a small number of large-cap stocks have driven performance. This poor breadth has also been a factor for Canadian small caps. Excluding the top 10 stocks (~3% of the index), the aggregate return for the benchmark is -5% in 2023. Expanding this to the top 10% of stocks, the remaining 90% are -8% on the year, while excluding the top quartile shows -11% for the remaining three quarters of the index. If you have been under-indexed to pockets in energy, resources, and cyclicals, 2023 has been a challenging period.</a:t>
            </a:r>
            <a:endParaRPr lang="en-CA" sz="1200" dirty="0">
              <a:effectLst/>
              <a:latin typeface="Times New Roman" panose="02020603050405020304" pitchFamily="18" charset="0"/>
              <a:ea typeface="Times New Roman" panose="02020603050405020304" pitchFamily="18" charset="0"/>
            </a:endParaRPr>
          </a:p>
          <a:p>
            <a:pPr algn="just"/>
            <a:r>
              <a:rPr lang="en-CA" sz="900" dirty="0">
                <a:effectLst/>
                <a:latin typeface="Calibri" panose="020F0502020204030204" pitchFamily="34" charset="0"/>
                <a:ea typeface="Times New Roman" panose="02020603050405020304" pitchFamily="18" charset="0"/>
              </a:rPr>
              <a:t> </a:t>
            </a:r>
            <a:endParaRPr lang="en-CA" sz="1200" dirty="0">
              <a:effectLst/>
              <a:latin typeface="Times New Roman" panose="02020603050405020304" pitchFamily="18" charset="0"/>
              <a:ea typeface="Times New Roman" panose="02020603050405020304" pitchFamily="18" charset="0"/>
            </a:endParaRPr>
          </a:p>
          <a:p>
            <a:pPr algn="just"/>
            <a:r>
              <a:rPr lang="en-CA" sz="900" dirty="0">
                <a:effectLst/>
                <a:latin typeface="Calibri" panose="020F0502020204030204" pitchFamily="34" charset="0"/>
                <a:ea typeface="Times New Roman" panose="02020603050405020304" pitchFamily="18" charset="0"/>
              </a:rPr>
              <a:t>It has been a challenging year so far for Canadian small cap investors with trading activity increasingly volatile on company updates. The market has taken a “shoot first, ask questions later” mentality on negative revisions (however short term they may be) or perceived macro headwinds. For example, for a representative basket of stocks in the portfolio that underperformed during the quarter, consensus earnings expectations actually increased ~1%</a:t>
            </a:r>
            <a:r>
              <a:rPr lang="en-CA" sz="900" i="1" dirty="0">
                <a:effectLst/>
                <a:latin typeface="Calibri" panose="020F0502020204030204" pitchFamily="34" charset="0"/>
                <a:ea typeface="Times New Roman" panose="02020603050405020304" pitchFamily="18" charset="0"/>
              </a:rPr>
              <a:t> </a:t>
            </a:r>
            <a:r>
              <a:rPr lang="en-CA" sz="900" dirty="0">
                <a:effectLst/>
                <a:latin typeface="Calibri" panose="020F0502020204030204" pitchFamily="34" charset="0"/>
                <a:ea typeface="Times New Roman" panose="02020603050405020304" pitchFamily="18" charset="0"/>
              </a:rPr>
              <a:t>over the three months. However, the negative moves in the stocks were driven by sentiment, with multiples compressing ~14% during the same period. Market emotion has swung much more towards the immediate-term environment versus the future earnings power of the business. For this same basket of stocks, the market currently ascribes trading multiples ~33% below their individual five-year averages. We acknowledge the higher rate environment today and the real impact on valuations, but also highlight the drastic undershoot that can occur on high quality names currently out of favour – and the large latent valuation upside potential in the portfolio.</a:t>
            </a:r>
            <a:endParaRPr lang="en-CA" sz="1200" dirty="0">
              <a:effectLst/>
              <a:latin typeface="Times New Roman" panose="02020603050405020304" pitchFamily="18" charset="0"/>
              <a:ea typeface="Times New Roman" panose="02020603050405020304" pitchFamily="18" charset="0"/>
            </a:endParaRPr>
          </a:p>
          <a:p>
            <a:endParaRPr lang="en-US" sz="900" dirty="0"/>
          </a:p>
        </p:txBody>
      </p:sp>
      <p:sp>
        <p:nvSpPr>
          <p:cNvPr id="18" name="Footer Placeholder 17">
            <a:extLst>
              <a:ext uri="{FF2B5EF4-FFF2-40B4-BE49-F238E27FC236}">
                <a16:creationId xmlns:a16="http://schemas.microsoft.com/office/drawing/2014/main" id="{A0625CEC-252B-4409-8873-AF5208B140C4}"/>
              </a:ext>
            </a:extLst>
          </p:cNvPr>
          <p:cNvSpPr>
            <a:spLocks noGrp="1"/>
          </p:cNvSpPr>
          <p:nvPr>
            <p:ph type="ftr" sz="quarter" idx="11"/>
          </p:nvPr>
        </p:nvSpPr>
        <p:spPr>
          <a:xfrm>
            <a:off x="-16880" y="8892000"/>
            <a:ext cx="6818735" cy="252000"/>
          </a:xfrm>
        </p:spPr>
        <p:txBody>
          <a:bodyPr/>
          <a:lstStyle/>
          <a:p>
            <a:r>
              <a:rPr lang="en-US" dirty="0">
                <a:solidFill>
                  <a:srgbClr val="002060"/>
                </a:solidFill>
              </a:rPr>
              <a:t>Barrantagh Investment Management|100 Yonge St., Suite 1700, Toronto, ON, M5C 2W1|416.868.6295</a:t>
            </a:r>
            <a:endParaRPr lang="en-CA" dirty="0">
              <a:solidFill>
                <a:srgbClr val="002060"/>
              </a:solidFill>
            </a:endParaRPr>
          </a:p>
        </p:txBody>
      </p:sp>
      <p:graphicFrame>
        <p:nvGraphicFramePr>
          <p:cNvPr id="15" name="Object 14">
            <a:extLst>
              <a:ext uri="{FF2B5EF4-FFF2-40B4-BE49-F238E27FC236}">
                <a16:creationId xmlns:a16="http://schemas.microsoft.com/office/drawing/2014/main" id="{D335094C-1E87-72B0-5226-0B3D2DE8ADF2}"/>
              </a:ext>
            </a:extLst>
          </p:cNvPr>
          <p:cNvGraphicFramePr>
            <a:graphicFrameLocks noChangeAspect="1"/>
          </p:cNvGraphicFramePr>
          <p:nvPr>
            <p:extLst>
              <p:ext uri="{D42A27DB-BD31-4B8C-83A1-F6EECF244321}">
                <p14:modId xmlns:p14="http://schemas.microsoft.com/office/powerpoint/2010/main" val="3544409927"/>
              </p:ext>
            </p:extLst>
          </p:nvPr>
        </p:nvGraphicFramePr>
        <p:xfrm>
          <a:off x="3560763" y="4286250"/>
          <a:ext cx="3167062" cy="1693863"/>
        </p:xfrm>
        <a:graphic>
          <a:graphicData uri="http://schemas.openxmlformats.org/presentationml/2006/ole">
            <mc:AlternateContent xmlns:mc="http://schemas.openxmlformats.org/markup-compatibility/2006">
              <mc:Choice xmlns:v="urn:schemas-microsoft-com:vml" Requires="v">
                <p:oleObj name="Worksheet" r:id="rId3" imgW="2867086" imgH="1533667" progId="Excel.Sheet.12">
                  <p:embed/>
                </p:oleObj>
              </mc:Choice>
              <mc:Fallback>
                <p:oleObj name="Worksheet" r:id="rId3" imgW="2867086" imgH="1533667" progId="Excel.Sheet.12">
                  <p:embed/>
                  <p:pic>
                    <p:nvPicPr>
                      <p:cNvPr id="0" name=""/>
                      <p:cNvPicPr/>
                      <p:nvPr/>
                    </p:nvPicPr>
                    <p:blipFill>
                      <a:blip r:embed="rId4"/>
                      <a:stretch>
                        <a:fillRect/>
                      </a:stretch>
                    </p:blipFill>
                    <p:spPr>
                      <a:xfrm>
                        <a:off x="3560763" y="4286250"/>
                        <a:ext cx="3167062" cy="1693863"/>
                      </a:xfrm>
                      <a:prstGeom prst="rect">
                        <a:avLst/>
                      </a:prstGeom>
                    </p:spPr>
                  </p:pic>
                </p:oleObj>
              </mc:Fallback>
            </mc:AlternateContent>
          </a:graphicData>
        </a:graphic>
      </p:graphicFrame>
      <p:graphicFrame>
        <p:nvGraphicFramePr>
          <p:cNvPr id="6" name="Content Placeholder 9">
            <a:extLst>
              <a:ext uri="{FF2B5EF4-FFF2-40B4-BE49-F238E27FC236}">
                <a16:creationId xmlns:a16="http://schemas.microsoft.com/office/drawing/2014/main" id="{152AC4FE-4179-9C4F-F709-EF438C7DA48E}"/>
              </a:ext>
            </a:extLst>
          </p:cNvPr>
          <p:cNvGraphicFramePr>
            <a:graphicFrameLocks/>
          </p:cNvGraphicFramePr>
          <p:nvPr>
            <p:extLst>
              <p:ext uri="{D42A27DB-BD31-4B8C-83A1-F6EECF244321}">
                <p14:modId xmlns:p14="http://schemas.microsoft.com/office/powerpoint/2010/main" val="796834165"/>
              </p:ext>
            </p:extLst>
          </p:nvPr>
        </p:nvGraphicFramePr>
        <p:xfrm>
          <a:off x="-19799" y="3099857"/>
          <a:ext cx="3240000" cy="2890800"/>
        </p:xfrm>
        <a:graphic>
          <a:graphicData uri="http://schemas.openxmlformats.org/drawingml/2006/chart">
            <c:chart xmlns:c="http://schemas.openxmlformats.org/drawingml/2006/chart" xmlns:r="http://schemas.openxmlformats.org/officeDocument/2006/relationships" r:id="rId5"/>
          </a:graphicData>
        </a:graphic>
      </p:graphicFrame>
      <p:pic>
        <p:nvPicPr>
          <p:cNvPr id="2" name="Picture 1">
            <a:extLst>
              <a:ext uri="{FF2B5EF4-FFF2-40B4-BE49-F238E27FC236}">
                <a16:creationId xmlns:a16="http://schemas.microsoft.com/office/drawing/2014/main" id="{5151CBB8-0529-4B5C-41D0-9C5684AAEED8}"/>
              </a:ext>
            </a:extLst>
          </p:cNvPr>
          <p:cNvPicPr>
            <a:picLocks noChangeAspect="1"/>
          </p:cNvPicPr>
          <p:nvPr/>
        </p:nvPicPr>
        <p:blipFill>
          <a:blip r:embed="rId6"/>
          <a:stretch>
            <a:fillRect/>
          </a:stretch>
        </p:blipFill>
        <p:spPr>
          <a:xfrm>
            <a:off x="114301" y="722417"/>
            <a:ext cx="2971800" cy="2377440"/>
          </a:xfrm>
          <a:prstGeom prst="rect">
            <a:avLst/>
          </a:prstGeom>
        </p:spPr>
      </p:pic>
      <p:pic>
        <p:nvPicPr>
          <p:cNvPr id="8" name="Picture 7">
            <a:extLst>
              <a:ext uri="{FF2B5EF4-FFF2-40B4-BE49-F238E27FC236}">
                <a16:creationId xmlns:a16="http://schemas.microsoft.com/office/drawing/2014/main" id="{A79FC0DB-7B83-4607-ECFB-883E400B45A8}"/>
              </a:ext>
            </a:extLst>
          </p:cNvPr>
          <p:cNvPicPr>
            <a:picLocks noChangeAspect="1"/>
          </p:cNvPicPr>
          <p:nvPr/>
        </p:nvPicPr>
        <p:blipFill rotWithShape="1">
          <a:blip r:embed="rId7"/>
          <a:srcRect l="3822" t="1738" r="3429" b="3046"/>
          <a:stretch/>
        </p:blipFill>
        <p:spPr>
          <a:xfrm>
            <a:off x="3487825" y="1026891"/>
            <a:ext cx="3240000" cy="2890800"/>
          </a:xfrm>
          <a:prstGeom prst="rect">
            <a:avLst/>
          </a:prstGeom>
        </p:spPr>
      </p:pic>
      <p:sp>
        <p:nvSpPr>
          <p:cNvPr id="3" name="Rectangle 2">
            <a:extLst>
              <a:ext uri="{FF2B5EF4-FFF2-40B4-BE49-F238E27FC236}">
                <a16:creationId xmlns:a16="http://schemas.microsoft.com/office/drawing/2014/main" id="{9210CDCA-06F2-B9A0-3CBB-5C2B3C472F8F}"/>
              </a:ext>
            </a:extLst>
          </p:cNvPr>
          <p:cNvSpPr/>
          <p:nvPr/>
        </p:nvSpPr>
        <p:spPr>
          <a:xfrm>
            <a:off x="6710365" y="1026891"/>
            <a:ext cx="45719" cy="28908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84540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251D9-B5BB-DB55-BEB8-8506CCDFF567}"/>
              </a:ext>
            </a:extLst>
          </p:cNvPr>
          <p:cNvSpPr>
            <a:spLocks noGrp="1"/>
          </p:cNvSpPr>
          <p:nvPr>
            <p:ph type="title"/>
          </p:nvPr>
        </p:nvSpPr>
        <p:spPr/>
        <p:txBody>
          <a:bodyPr/>
          <a:lstStyle/>
          <a:p>
            <a:endParaRPr lang="en-CA"/>
          </a:p>
        </p:txBody>
      </p:sp>
      <p:sp>
        <p:nvSpPr>
          <p:cNvPr id="4" name="Footer Placeholder 3">
            <a:extLst>
              <a:ext uri="{FF2B5EF4-FFF2-40B4-BE49-F238E27FC236}">
                <a16:creationId xmlns:a16="http://schemas.microsoft.com/office/drawing/2014/main" id="{3BAB89CC-AF6F-49EB-38BF-6E941958A80F}"/>
              </a:ext>
            </a:extLst>
          </p:cNvPr>
          <p:cNvSpPr>
            <a:spLocks noGrp="1"/>
          </p:cNvSpPr>
          <p:nvPr>
            <p:ph type="ftr" sz="quarter" idx="11"/>
          </p:nvPr>
        </p:nvSpPr>
        <p:spPr/>
        <p:txBody>
          <a:bodyPr/>
          <a:lstStyle/>
          <a:p>
            <a:r>
              <a:rPr lang="en-US"/>
              <a:t>Barrantagh Investment Management|100 Yonge St., Suite 1700, Toronto, ON, M5C 2W1|416.868.6295</a:t>
            </a:r>
            <a:endParaRPr lang="en-CA"/>
          </a:p>
        </p:txBody>
      </p:sp>
    </p:spTree>
    <p:extLst>
      <p:ext uri="{BB962C8B-B14F-4D97-AF65-F5344CB8AC3E}">
        <p14:creationId xmlns:p14="http://schemas.microsoft.com/office/powerpoint/2010/main" val="4809845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3421</TotalTime>
  <Words>792</Words>
  <Application>Microsoft Office PowerPoint</Application>
  <PresentationFormat>On-screen Show (4:3)</PresentationFormat>
  <Paragraphs>21</Paragraphs>
  <Slides>3</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3</vt:i4>
      </vt:variant>
    </vt:vector>
  </HeadingPairs>
  <TitlesOfParts>
    <vt:vector size="10" baseType="lpstr">
      <vt:lpstr>Arial</vt:lpstr>
      <vt:lpstr>Calibri</vt:lpstr>
      <vt:lpstr>Calibri Light</vt:lpstr>
      <vt:lpstr>Times New Roman</vt:lpstr>
      <vt:lpstr>Office Theme</vt:lpstr>
      <vt:lpstr>Worksheet</vt:lpstr>
      <vt:lpstr>Microsoft Excel Worksheet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Wiggan</dc:creator>
  <cp:lastModifiedBy>Peter Wiggan</cp:lastModifiedBy>
  <cp:revision>56</cp:revision>
  <cp:lastPrinted>2023-10-17T13:08:45Z</cp:lastPrinted>
  <dcterms:created xsi:type="dcterms:W3CDTF">2022-02-15T18:00:17Z</dcterms:created>
  <dcterms:modified xsi:type="dcterms:W3CDTF">2023-10-17T13:22:10Z</dcterms:modified>
</cp:coreProperties>
</file>