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B8B"/>
    <a:srgbClr val="F17B23"/>
    <a:srgbClr val="94A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037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S2019-01\Fileserver\Users\pwiggan\Morningstar\Quarterly%201%20Pagers\PP%201%20pagers\Templates\Performance%20Files\Mountain%20and%20Annual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28809523809523E-2"/>
          <c:y val="7.0555555555555552E-2"/>
          <c:w val="0.3796621693121694"/>
          <c:h val="0.6644087962962964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3-402F-A2BC-0822D3BC5C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53-402F-A2BC-0822D3BC5C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53-402F-A2BC-0822D3BC5C04}"/>
              </c:ext>
            </c:extLst>
          </c:dPt>
          <c:cat>
            <c:multiLvlStrRef>
              <c:f>Sheet1!$A$2:$B$4</c:f>
              <c:multiLvlStrCache>
                <c:ptCount val="3"/>
                <c:lvl>
                  <c:pt idx="0">
                    <c:v>2%</c:v>
                  </c:pt>
                  <c:pt idx="1">
                    <c:v>29%</c:v>
                  </c:pt>
                  <c:pt idx="2">
                    <c:v>69%</c:v>
                  </c:pt>
                </c:lvl>
                <c:lvl>
                  <c:pt idx="0">
                    <c:v>Cash</c:v>
                  </c:pt>
                  <c:pt idx="1">
                    <c:v>Bond</c:v>
                  </c:pt>
                  <c:pt idx="2">
                    <c:v>Equity</c:v>
                  </c:pt>
                </c:lvl>
              </c:multiLvlStrCache>
            </c:multiLvlStrRef>
          </c:cat>
          <c:val>
            <c:numRef>
              <c:f>Sheet1!$B$2:$B$4</c:f>
              <c:numCache>
                <c:formatCode>0%</c:formatCode>
                <c:ptCount val="3"/>
                <c:pt idx="0">
                  <c:v>1.9199999999999998E-2</c:v>
                </c:pt>
                <c:pt idx="1">
                  <c:v>0.29139999999999999</c:v>
                </c:pt>
                <c:pt idx="2">
                  <c:v>0.68940000000000001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A-46A9-859D-F117AA276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44971904761904757"/>
          <c:y val="0.12338611111111114"/>
          <c:w val="0.26805873015873016"/>
          <c:h val="0.467387037037037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77038299821144E-2"/>
          <c:y val="0.15081580020109484"/>
          <c:w val="0.48065295609608277"/>
          <c:h val="0.492374892893413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Current Portfolio - Equity Sectors (GICS)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03-4E54-B3D1-326F6FD778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03-4E54-B3D1-326F6FD778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03-4E54-B3D1-326F6FD778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03-4E54-B3D1-326F6FD7789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D03-4E54-B3D1-326F6FD778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D03-4E54-B3D1-326F6FD778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D03-4E54-B3D1-326F6FD7789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D03-4E54-B3D1-326F6FD7789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D03-4E54-B3D1-326F6FD7789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D03-4E54-B3D1-326F6FD7789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D03-4E54-B3D1-326F6FD77891}"/>
              </c:ext>
            </c:extLst>
          </c:dPt>
          <c:cat>
            <c:multiLvlStrRef>
              <c:f>Sheet1!$A$2:$B$12</c:f>
              <c:multiLvlStrCache>
                <c:ptCount val="11"/>
                <c:lvl>
                  <c:pt idx="0">
                    <c:v>7.3%</c:v>
                  </c:pt>
                  <c:pt idx="1">
                    <c:v>4.3%</c:v>
                  </c:pt>
                  <c:pt idx="2">
                    <c:v>22.5%</c:v>
                  </c:pt>
                  <c:pt idx="3">
                    <c:v>6.0%</c:v>
                  </c:pt>
                  <c:pt idx="4">
                    <c:v>5.5%</c:v>
                  </c:pt>
                  <c:pt idx="5">
                    <c:v>8.6%</c:v>
                  </c:pt>
                  <c:pt idx="6">
                    <c:v>22.8%</c:v>
                  </c:pt>
                  <c:pt idx="7">
                    <c:v>10.8%</c:v>
                  </c:pt>
                  <c:pt idx="8">
                    <c:v>5.7%</c:v>
                  </c:pt>
                  <c:pt idx="9">
                    <c:v>3.2%</c:v>
                  </c:pt>
                  <c:pt idx="10">
                    <c:v>2.7%</c:v>
                  </c:pt>
                </c:lvl>
                <c:lvl>
                  <c:pt idx="0">
                    <c:v>Energy</c:v>
                  </c:pt>
                  <c:pt idx="1">
                    <c:v>Materials</c:v>
                  </c:pt>
                  <c:pt idx="2">
                    <c:v>Industrials</c:v>
                  </c:pt>
                  <c:pt idx="3">
                    <c:v>Consumer Discretionary</c:v>
                  </c:pt>
                  <c:pt idx="4">
                    <c:v>Consumer Staples</c:v>
                  </c:pt>
                  <c:pt idx="5">
                    <c:v>Healthcare</c:v>
                  </c:pt>
                  <c:pt idx="6">
                    <c:v>Financials</c:v>
                  </c:pt>
                  <c:pt idx="7">
                    <c:v>Information Technology</c:v>
                  </c:pt>
                  <c:pt idx="8">
                    <c:v>Communication Services</c:v>
                  </c:pt>
                  <c:pt idx="9">
                    <c:v>Utilities</c:v>
                  </c:pt>
                  <c:pt idx="10">
                    <c:v>Real Estate</c:v>
                  </c:pt>
                </c:lvl>
              </c:multiLvlStrCache>
            </c:multiLvl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7.2999999999999995E-2</c:v>
                </c:pt>
                <c:pt idx="1">
                  <c:v>4.2999999999999997E-2</c:v>
                </c:pt>
                <c:pt idx="2">
                  <c:v>0.22500000000000001</c:v>
                </c:pt>
                <c:pt idx="3">
                  <c:v>0.06</c:v>
                </c:pt>
                <c:pt idx="4">
                  <c:v>5.5E-2</c:v>
                </c:pt>
                <c:pt idx="5">
                  <c:v>8.5999999999999993E-2</c:v>
                </c:pt>
                <c:pt idx="6">
                  <c:v>0.22800000000000001</c:v>
                </c:pt>
                <c:pt idx="7">
                  <c:v>0.108</c:v>
                </c:pt>
                <c:pt idx="8">
                  <c:v>5.7000000000000002E-2</c:v>
                </c:pt>
                <c:pt idx="9">
                  <c:v>3.2000000000000001E-2</c:v>
                </c:pt>
                <c:pt idx="10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D03-4E54-B3D1-326F6FD77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2802804487179489"/>
          <c:y val="9.2346050870147231E-2"/>
          <c:w val="0.45739495332932945"/>
          <c:h val="0.681840361445783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900" b="0" i="0" u="none" strike="noStrike" kern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'Bal Bar'!$A$2</c:f>
              <c:strCache>
                <c:ptCount val="1"/>
                <c:pt idx="0">
                  <c:v>Balanced Composite</c:v>
                </c:pt>
              </c:strCache>
            </c:strRef>
          </c:tx>
          <c:spPr>
            <a:solidFill>
              <a:srgbClr val="F17B23"/>
            </a:solidFill>
            <a:ln>
              <a:noFill/>
            </a:ln>
            <a:effectLst/>
          </c:spPr>
          <c:invertIfNegative val="0"/>
          <c:cat>
            <c:numRef>
              <c:f>'Bal Bar'!$B$1:$H$1</c:f>
              <c:numCache>
                <c:formatCode>General</c:formatCode>
                <c:ptCount val="7"/>
                <c:pt idx="0">
                  <c:v>2022</c:v>
                </c:pt>
                <c:pt idx="1">
                  <c:v>2021</c:v>
                </c:pt>
                <c:pt idx="2">
                  <c:v>2020</c:v>
                </c:pt>
                <c:pt idx="3">
                  <c:v>2019</c:v>
                </c:pt>
                <c:pt idx="4">
                  <c:v>2018</c:v>
                </c:pt>
                <c:pt idx="5">
                  <c:v>2017</c:v>
                </c:pt>
                <c:pt idx="6">
                  <c:v>2016</c:v>
                </c:pt>
              </c:numCache>
            </c:numRef>
          </c:cat>
          <c:val>
            <c:numRef>
              <c:f>'Bal Bar'!$B$2:$H$2</c:f>
              <c:numCache>
                <c:formatCode>0.0%</c:formatCode>
                <c:ptCount val="7"/>
                <c:pt idx="0">
                  <c:v>-7.6700000000000004E-2</c:v>
                </c:pt>
                <c:pt idx="1">
                  <c:v>0.12197168629637711</c:v>
                </c:pt>
                <c:pt idx="2">
                  <c:v>5.0279125065403996E-2</c:v>
                </c:pt>
                <c:pt idx="3">
                  <c:v>0.23685846497467256</c:v>
                </c:pt>
                <c:pt idx="4">
                  <c:v>-4.3796714399476078E-2</c:v>
                </c:pt>
                <c:pt idx="5">
                  <c:v>8.4897652028580906E-2</c:v>
                </c:pt>
                <c:pt idx="6">
                  <c:v>7.537142356825921E-2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2-412A-8215-32AA2F792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-17"/>
        <c:axId val="98021648"/>
        <c:axId val="98024144"/>
      </c:barChart>
      <c:catAx>
        <c:axId val="9802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24144"/>
        <c:crosses val="autoZero"/>
        <c:auto val="1"/>
        <c:lblAlgn val="ctr"/>
        <c:lblOffset val="100"/>
        <c:noMultiLvlLbl val="0"/>
      </c:catAx>
      <c:valAx>
        <c:axId val="98024144"/>
        <c:scaling>
          <c:orientation val="minMax"/>
          <c:max val="0.24000000000000002"/>
          <c:min val="-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2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D5734B-F964-40FB-8DF4-4CF0DD2C5374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67678F-3B66-4450-B539-7D93F40A9B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452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443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256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683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62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835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01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40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738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57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085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11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3F14-4414-44BD-9BC0-B6910E8AD4E5}" type="datetimeFigureOut">
              <a:rPr lang="en-CA" smtClean="0"/>
              <a:t>2023-10-16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DF456-77CE-44CA-A59F-364FF0D990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23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2.png"/><Relationship Id="rId7" Type="http://schemas.openxmlformats.org/officeDocument/2006/relationships/package" Target="../embeddings/Microsoft_Excel_Worksheet2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image" Target="../media/image4.emf"/><Relationship Id="rId4" Type="http://schemas.openxmlformats.org/officeDocument/2006/relationships/chart" Target="../charts/chart1.xml"/><Relationship Id="rId9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BFEE74-744A-CEF3-A836-CCFD8C455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214" y="966552"/>
            <a:ext cx="3603048" cy="274343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778962C0-445D-0358-7ED9-08D369F23414}"/>
              </a:ext>
            </a:extLst>
          </p:cNvPr>
          <p:cNvSpPr txBox="1"/>
          <p:nvPr/>
        </p:nvSpPr>
        <p:spPr>
          <a:xfrm>
            <a:off x="3416964" y="3762728"/>
            <a:ext cx="30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Trailing Returns *</a:t>
            </a:r>
          </a:p>
          <a:p>
            <a:r>
              <a:rPr lang="en-CA" sz="800" dirty="0"/>
              <a:t>As of Sept 30, 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955F03-F2AF-8504-98E4-CFBF99FAFF2E}"/>
              </a:ext>
            </a:extLst>
          </p:cNvPr>
          <p:cNvSpPr txBox="1"/>
          <p:nvPr/>
        </p:nvSpPr>
        <p:spPr>
          <a:xfrm>
            <a:off x="0" y="0"/>
            <a:ext cx="4572000" cy="612000"/>
          </a:xfrm>
          <a:prstGeom prst="rect">
            <a:avLst/>
          </a:prstGeom>
          <a:solidFill>
            <a:srgbClr val="165B8B"/>
          </a:solidFill>
        </p:spPr>
        <p:txBody>
          <a:bodyPr wrap="square" rtlCol="0" anchor="ctr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Barrantagh Global Balanced Portfolio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B0A149-BA93-27E7-6306-67051AD65B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93" t="9494" r="1878" b="7468"/>
          <a:stretch/>
        </p:blipFill>
        <p:spPr>
          <a:xfrm>
            <a:off x="4801086" y="69450"/>
            <a:ext cx="1915876" cy="5671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D00654-95C3-ABEF-ACBB-9BAE04160B75}"/>
              </a:ext>
            </a:extLst>
          </p:cNvPr>
          <p:cNvSpPr txBox="1"/>
          <p:nvPr/>
        </p:nvSpPr>
        <p:spPr>
          <a:xfrm>
            <a:off x="104175" y="696850"/>
            <a:ext cx="3384000" cy="209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en-US" sz="900" b="1" kern="1200" dirty="0">
                <a:effectLst/>
                <a:ea typeface="Times New Roman" panose="02020603050405020304" pitchFamily="18" charset="0"/>
              </a:rPr>
              <a:t>MANAGEMENT STYLE</a:t>
            </a:r>
            <a:endParaRPr lang="en-CA" sz="900" dirty="0">
              <a:effectLst/>
              <a:ea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Value bias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Quality focus (strong Balance Sheet / full cycle profitability)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Disciplined bottom-up research process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Management interviews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Low turnover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High conviction portfolios</a:t>
            </a:r>
            <a:endParaRPr lang="en-CA" sz="9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lvl="0" indent="-76200" defTabSz="4508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Minimum 7 </a:t>
            </a:r>
            <a:r>
              <a:rPr lang="en-US" sz="9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sectors</a:t>
            </a:r>
            <a:r>
              <a:rPr lang="en-US" sz="9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fontAlgn="b">
              <a:tabLst>
                <a:tab pos="342900" algn="l"/>
              </a:tabLst>
            </a:pPr>
            <a:r>
              <a:rPr lang="en-US" sz="900" b="1" cap="all" dirty="0">
                <a:effectLst/>
                <a:ea typeface="Corbel" panose="020B0503020204020204" pitchFamily="34" charset="0"/>
                <a:cs typeface="Times New Roman" panose="02020603050405020304" pitchFamily="18" charset="0"/>
              </a:rPr>
              <a:t>Global Balanced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92075" lvl="0" indent="-92075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Capital preservation &amp; growth</a:t>
            </a:r>
          </a:p>
          <a:p>
            <a:pPr marL="92075" lvl="0" indent="-92075">
              <a:buFont typeface="Arial" panose="020B0604020202020204" pitchFamily="34" charset="0"/>
              <a:buChar char="•"/>
            </a:pPr>
            <a:r>
              <a:rPr lang="en-US" sz="900" b="1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Active asset allocation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92075" lvl="0" indent="-92075">
              <a:buFont typeface="Arial" panose="020B0604020202020204" pitchFamily="34" charset="0"/>
              <a:buChar char="•"/>
            </a:pPr>
            <a:r>
              <a:rPr lang="en-US" sz="9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20 - 40 bonds: core duration strategy &amp; active sector allocation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92075" lvl="0" indent="-92075">
              <a:buFont typeface="Arial" panose="020B0604020202020204" pitchFamily="34" charset="0"/>
              <a:buChar char="•"/>
            </a:pPr>
            <a:r>
              <a:rPr lang="en-US" sz="9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20 - 40 Canadian stocks (all cap)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92075" lvl="0" indent="-92075">
              <a:buFont typeface="Arial" panose="020B0604020202020204" pitchFamily="34" charset="0"/>
              <a:buChar char="•"/>
            </a:pPr>
            <a:r>
              <a:rPr lang="en-US" sz="9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20 - 40 Global stocks (U.S. and International ADR’s)</a:t>
            </a:r>
            <a:endParaRPr lang="en-CA" sz="900" dirty="0">
              <a:effectLst/>
              <a:ea typeface="Corbel" panose="020B0503020204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011D3A-1D20-4195-442A-46259280ABF2}"/>
              </a:ext>
            </a:extLst>
          </p:cNvPr>
          <p:cNvCxnSpPr/>
          <p:nvPr/>
        </p:nvCxnSpPr>
        <p:spPr>
          <a:xfrm>
            <a:off x="104174" y="2812644"/>
            <a:ext cx="32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935E7B6-8C12-8063-167A-28FFC0F6B2FA}"/>
              </a:ext>
            </a:extLst>
          </p:cNvPr>
          <p:cNvSpPr txBox="1"/>
          <p:nvPr/>
        </p:nvSpPr>
        <p:spPr>
          <a:xfrm>
            <a:off x="45032" y="2822383"/>
            <a:ext cx="3024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Asset Allocation – Barrantagh Balanced Portfolio</a:t>
            </a:r>
          </a:p>
          <a:p>
            <a:r>
              <a:rPr lang="en-CA" sz="900" dirty="0"/>
              <a:t>Portfolio Date: Sept 30, 2023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02749F01-6AB6-0B49-2347-03A0C9E7CF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5919730"/>
              </p:ext>
            </p:extLst>
          </p:nvPr>
        </p:nvGraphicFramePr>
        <p:xfrm>
          <a:off x="-3025" y="3061995"/>
          <a:ext cx="378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0F332228-3CA5-A746-0ED6-B978595A7B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0362229"/>
              </p:ext>
            </p:extLst>
          </p:nvPr>
        </p:nvGraphicFramePr>
        <p:xfrm>
          <a:off x="-147826" y="4727433"/>
          <a:ext cx="3744000" cy="29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CDF0390B-D0B9-1D3A-CEFF-FCFF4F06B9AF}"/>
              </a:ext>
            </a:extLst>
          </p:cNvPr>
          <p:cNvSpPr txBox="1"/>
          <p:nvPr/>
        </p:nvSpPr>
        <p:spPr>
          <a:xfrm>
            <a:off x="45032" y="4695987"/>
            <a:ext cx="356560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Current Portfolio – Equity Sectors</a:t>
            </a:r>
          </a:p>
          <a:p>
            <a:r>
              <a:rPr lang="en-CA" sz="900" dirty="0"/>
              <a:t>Portfolio Date : Sept 30, 2023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BCEE6E0-895A-47F3-AD76-FB0456321E9F}"/>
              </a:ext>
            </a:extLst>
          </p:cNvPr>
          <p:cNvCxnSpPr/>
          <p:nvPr/>
        </p:nvCxnSpPr>
        <p:spPr>
          <a:xfrm>
            <a:off x="104174" y="4724443"/>
            <a:ext cx="32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62EEF2A-7711-5D1B-DE65-0C0722E8A7E3}"/>
              </a:ext>
            </a:extLst>
          </p:cNvPr>
          <p:cNvCxnSpPr/>
          <p:nvPr/>
        </p:nvCxnSpPr>
        <p:spPr>
          <a:xfrm>
            <a:off x="3429000" y="3713494"/>
            <a:ext cx="342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04AA137-B1A7-E3B3-B657-65ECFFB157E5}"/>
              </a:ext>
            </a:extLst>
          </p:cNvPr>
          <p:cNvCxnSpPr/>
          <p:nvPr/>
        </p:nvCxnSpPr>
        <p:spPr>
          <a:xfrm>
            <a:off x="3430932" y="4606673"/>
            <a:ext cx="342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938DE4-3E2F-5279-4361-9E84DEF54BE5}"/>
              </a:ext>
            </a:extLst>
          </p:cNvPr>
          <p:cNvCxnSpPr/>
          <p:nvPr/>
        </p:nvCxnSpPr>
        <p:spPr>
          <a:xfrm>
            <a:off x="104174" y="7011551"/>
            <a:ext cx="32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9786B1F-710C-7E3F-9461-EC73A45810BF}"/>
              </a:ext>
            </a:extLst>
          </p:cNvPr>
          <p:cNvSpPr txBox="1"/>
          <p:nvPr/>
        </p:nvSpPr>
        <p:spPr>
          <a:xfrm>
            <a:off x="0" y="7170320"/>
            <a:ext cx="356560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Top 5 Equity Holdings</a:t>
            </a:r>
          </a:p>
          <a:p>
            <a:r>
              <a:rPr lang="en-CA" sz="900" dirty="0"/>
              <a:t>Portfolio Date : Sept 30, 2023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A1D9572-694D-6C17-6751-5290B9C169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372439"/>
              </p:ext>
            </p:extLst>
          </p:nvPr>
        </p:nvGraphicFramePr>
        <p:xfrm>
          <a:off x="3441972" y="5012313"/>
          <a:ext cx="342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F43D532-B0B0-5E44-4BE3-4348D85A456F}"/>
              </a:ext>
            </a:extLst>
          </p:cNvPr>
          <p:cNvSpPr txBox="1"/>
          <p:nvPr/>
        </p:nvSpPr>
        <p:spPr>
          <a:xfrm>
            <a:off x="3424500" y="4655907"/>
            <a:ext cx="342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Investment Performance 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D82190-73C3-AEF3-B7C4-8FBB4F4CCC28}"/>
              </a:ext>
            </a:extLst>
          </p:cNvPr>
          <p:cNvSpPr txBox="1"/>
          <p:nvPr/>
        </p:nvSpPr>
        <p:spPr>
          <a:xfrm>
            <a:off x="3430932" y="8152995"/>
            <a:ext cx="3547640" cy="663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700" dirty="0">
                <a:solidFill>
                  <a:srgbClr val="000000"/>
                </a:solidFill>
                <a:effectLst/>
                <a:latin typeface="Morningstar 1" panose="020B0406020202040204" pitchFamily="34" charset="0"/>
                <a:ea typeface="Calibri" panose="020F0502020204030204" pitchFamily="34" charset="0"/>
                <a:cs typeface="Morningstar 1" panose="020B0406020202040204" pitchFamily="34" charset="0"/>
              </a:rPr>
              <a:t>* Investment returns shown are provided for informational purposes only and are calculated before management fees (gross of fees). Returns are annualized for periods greater than 1 year and calculated on a total return basis which includes income and capital gains (losses).   Investment performance is calculated from a composite of identical client accounts.  Past performance is no guarantee of future performance and future performance will fluctuate with future market outcomes.</a:t>
            </a:r>
            <a:endParaRPr lang="en-C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ooter Placeholder 9">
            <a:extLst>
              <a:ext uri="{FF2B5EF4-FFF2-40B4-BE49-F238E27FC236}">
                <a16:creationId xmlns:a16="http://schemas.microsoft.com/office/drawing/2014/main" id="{99A1AAE4-9D59-B2E0-2A8F-3C2CC62ED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8892000"/>
            <a:ext cx="6857999" cy="252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Barrantagh Investment Management|100 Yonge St., Suite 1700, Toronto, ON, M5C 2W1|416.868.6295</a:t>
            </a:r>
            <a:endParaRPr lang="en-CA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523665E-4CF5-5058-89FD-35A615B8AE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34024"/>
              </p:ext>
            </p:extLst>
          </p:nvPr>
        </p:nvGraphicFramePr>
        <p:xfrm>
          <a:off x="233363" y="7458075"/>
          <a:ext cx="27273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2727889" imgH="1234440" progId="Excel.Sheet.12">
                  <p:embed/>
                </p:oleObj>
              </mc:Choice>
              <mc:Fallback>
                <p:oleObj name="Worksheet" r:id="rId7" imgW="2727889" imgH="1234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363" y="7458075"/>
                        <a:ext cx="2727325" cy="123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42E2A56-4014-D055-07D7-30C063A6FB5F}"/>
              </a:ext>
            </a:extLst>
          </p:cNvPr>
          <p:cNvSpPr txBox="1"/>
          <p:nvPr/>
        </p:nvSpPr>
        <p:spPr>
          <a:xfrm>
            <a:off x="3353649" y="662125"/>
            <a:ext cx="3429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Investment Growth (CDN $)*</a:t>
            </a:r>
          </a:p>
          <a:p>
            <a:r>
              <a:rPr lang="en-CA" sz="900" dirty="0"/>
              <a:t>Time Period: January 1, 1996 to Sept 30, 2023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92387EC7-6810-94EF-3273-33593717E2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989778"/>
              </p:ext>
            </p:extLst>
          </p:nvPr>
        </p:nvGraphicFramePr>
        <p:xfrm>
          <a:off x="3482715" y="4065081"/>
          <a:ext cx="33385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3337773" imgH="380937" progId="Excel.Sheet.12">
                  <p:embed/>
                </p:oleObj>
              </mc:Choice>
              <mc:Fallback>
                <p:oleObj name="Worksheet" r:id="rId9" imgW="3337773" imgH="3809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82715" y="4065081"/>
                        <a:ext cx="3338513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32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236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Morningstar 1</vt:lpstr>
      <vt:lpstr>Office Theme</vt:lpstr>
      <vt:lpstr>Microsoft Excel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Wiggan</dc:creator>
  <cp:lastModifiedBy>Peter Wiggan</cp:lastModifiedBy>
  <cp:revision>23</cp:revision>
  <cp:lastPrinted>2023-07-13T13:06:56Z</cp:lastPrinted>
  <dcterms:created xsi:type="dcterms:W3CDTF">2022-09-20T12:41:43Z</dcterms:created>
  <dcterms:modified xsi:type="dcterms:W3CDTF">2023-10-16T18:52:25Z</dcterms:modified>
</cp:coreProperties>
</file>